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58" r:id="rId4"/>
    <p:sldId id="679" r:id="rId6"/>
    <p:sldId id="662" r:id="rId7"/>
    <p:sldId id="431" r:id="rId8"/>
    <p:sldId id="682" r:id="rId9"/>
    <p:sldId id="663" r:id="rId10"/>
    <p:sldId id="664" r:id="rId11"/>
    <p:sldId id="680" r:id="rId12"/>
    <p:sldId id="685" r:id="rId13"/>
    <p:sldId id="683" r:id="rId14"/>
    <p:sldId id="686" r:id="rId15"/>
    <p:sldId id="687" r:id="rId16"/>
    <p:sldId id="689" r:id="rId17"/>
    <p:sldId id="666"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2" userDrawn="1">
          <p15:clr>
            <a:srgbClr val="A4A3A4"/>
          </p15:clr>
        </p15:guide>
        <p15:guide id="2" pos="378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jc" initials="t" lastIdx="0" clrIdx="0"/>
  <p:cmAuthor id="2" name="作者" initials="A" lastIdx="0" clrIdx="1"/>
  <p:cmAuthor id="3" name="tan.ll" initials="t" lastIdx="1" clrIdx="2"/>
  <p:cmAuthor id="4" name="liu.jb" initials="l"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B2886"/>
    <a:srgbClr val="DBAFE7"/>
    <a:srgbClr val="F5F5FB"/>
    <a:srgbClr val="ACACE0"/>
    <a:srgbClr val="FFFFFF"/>
    <a:srgbClr val="FDECEC"/>
    <a:srgbClr val="E0E6F5"/>
    <a:srgbClr val="D3D9E9"/>
    <a:srgbClr val="8080D0"/>
    <a:srgbClr val="DFE3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3" d="100"/>
          <a:sy n="113" d="100"/>
        </p:scale>
        <p:origin x="582" y="126"/>
      </p:cViewPr>
      <p:guideLst>
        <p:guide orient="horz" pos="1882"/>
        <p:guide pos="378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tags" Target="../tags/tag122.xml"/><Relationship Id="rId15" Type="http://schemas.openxmlformats.org/officeDocument/2006/relationships/tags" Target="../tags/tag121.xml"/><Relationship Id="rId14" Type="http://schemas.openxmlformats.org/officeDocument/2006/relationships/tags" Target="../tags/tag120.xml"/><Relationship Id="rId13" Type="http://schemas.openxmlformats.org/officeDocument/2006/relationships/tags" Target="../tags/tag119.xml"/><Relationship Id="rId12" Type="http://schemas.openxmlformats.org/officeDocument/2006/relationships/tags" Target="../tags/tag118.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2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18.png"/><Relationship Id="rId3" Type="http://schemas.openxmlformats.org/officeDocument/2006/relationships/image" Target="../media/image5.png"/><Relationship Id="rId2" Type="http://schemas.openxmlformats.org/officeDocument/2006/relationships/tags" Target="../tags/tag13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19.png"/><Relationship Id="rId3" Type="http://schemas.openxmlformats.org/officeDocument/2006/relationships/image" Target="../media/image5.png"/><Relationship Id="rId2" Type="http://schemas.openxmlformats.org/officeDocument/2006/relationships/tags" Target="../tags/tag133.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8.xml"/><Relationship Id="rId4" Type="http://schemas.openxmlformats.org/officeDocument/2006/relationships/image" Target="../media/image3.png"/><Relationship Id="rId3" Type="http://schemas.openxmlformats.org/officeDocument/2006/relationships/image" Target="../media/image5.png"/><Relationship Id="rId2" Type="http://schemas.openxmlformats.org/officeDocument/2006/relationships/tags" Target="../tags/tag135.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2.xml"/><Relationship Id="rId3" Type="http://schemas.openxmlformats.org/officeDocument/2006/relationships/tags" Target="../tags/tag136.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tags" Target="../tags/tag124.xml"/><Relationship Id="rId11" Type="http://schemas.openxmlformats.org/officeDocument/2006/relationships/notesSlide" Target="../notesSlides/notesSlide2.xml"/><Relationship Id="rId10" Type="http://schemas.openxmlformats.org/officeDocument/2006/relationships/slideLayout" Target="../slideLayouts/slideLayout18.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xml"/><Relationship Id="rId5" Type="http://schemas.openxmlformats.org/officeDocument/2006/relationships/tags" Target="../tags/tag125.xml"/><Relationship Id="rId4" Type="http://schemas.openxmlformats.org/officeDocument/2006/relationships/image" Target="../media/image3.png"/><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8.xml"/><Relationship Id="rId4" Type="http://schemas.openxmlformats.org/officeDocument/2006/relationships/image" Target="../media/image3.png"/><Relationship Id="rId3" Type="http://schemas.openxmlformats.org/officeDocument/2006/relationships/image" Target="../media/image5.png"/><Relationship Id="rId2" Type="http://schemas.openxmlformats.org/officeDocument/2006/relationships/tags" Target="../tags/tag126.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8.xml"/><Relationship Id="rId4" Type="http://schemas.openxmlformats.org/officeDocument/2006/relationships/image" Target="../media/image3.png"/><Relationship Id="rId3" Type="http://schemas.openxmlformats.org/officeDocument/2006/relationships/image" Target="../media/image5.png"/><Relationship Id="rId2" Type="http://schemas.openxmlformats.org/officeDocument/2006/relationships/tags" Target="../tags/tag12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12.png"/><Relationship Id="rId3" Type="http://schemas.openxmlformats.org/officeDocument/2006/relationships/image" Target="../media/image5.png"/><Relationship Id="rId2" Type="http://schemas.openxmlformats.org/officeDocument/2006/relationships/tags" Target="../tags/tag128.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13.png"/><Relationship Id="rId3" Type="http://schemas.openxmlformats.org/officeDocument/2006/relationships/image" Target="../media/image5.png"/><Relationship Id="rId2" Type="http://schemas.openxmlformats.org/officeDocument/2006/relationships/tags" Target="../tags/tag129.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18.xml"/><Relationship Id="rId7" Type="http://schemas.openxmlformats.org/officeDocument/2006/relationships/image" Target="../media/image3.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5.png"/><Relationship Id="rId2" Type="http://schemas.openxmlformats.org/officeDocument/2006/relationships/tags" Target="../tags/tag130.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17.png"/><Relationship Id="rId3" Type="http://schemas.openxmlformats.org/officeDocument/2006/relationships/image" Target="../media/image5.png"/><Relationship Id="rId2" Type="http://schemas.openxmlformats.org/officeDocument/2006/relationships/tags" Target="../tags/tag131.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9" name="图片 8" descr="卓越工程师学院VI（临时）2-2-29"/>
          <p:cNvPicPr>
            <a:picLocks noChangeAspect="1"/>
          </p:cNvPicPr>
          <p:nvPr/>
        </p:nvPicPr>
        <p:blipFill>
          <a:blip r:embed="rId1"/>
          <a:stretch>
            <a:fillRect/>
          </a:stretch>
        </p:blipFill>
        <p:spPr>
          <a:xfrm>
            <a:off x="-6350" y="-12700"/>
            <a:ext cx="12205335" cy="6883400"/>
          </a:xfrm>
          <a:prstGeom prst="rect">
            <a:avLst/>
          </a:prstGeom>
        </p:spPr>
      </p:pic>
      <p:sp>
        <p:nvSpPr>
          <p:cNvPr id="7" name="文本框 6"/>
          <p:cNvSpPr txBox="1"/>
          <p:nvPr/>
        </p:nvSpPr>
        <p:spPr>
          <a:xfrm>
            <a:off x="10514965" y="287020"/>
            <a:ext cx="1323340" cy="337185"/>
          </a:xfrm>
          <a:prstGeom prst="rect">
            <a:avLst/>
          </a:prstGeom>
          <a:noFill/>
        </p:spPr>
        <p:txBody>
          <a:bodyPr wrap="none" rtlCol="0">
            <a:spAutoFit/>
          </a:bodyPr>
          <a:lstStyle/>
          <a:p>
            <a:r>
              <a:rPr lang="en-US" altLang="zh-CN" sz="1600" dirty="0">
                <a:solidFill>
                  <a:schemeClr val="bg2"/>
                </a:solidFill>
              </a:rPr>
              <a:t>CQEIE 2024</a:t>
            </a:r>
            <a:endParaRPr lang="en-US" altLang="zh-CN" sz="1600" dirty="0">
              <a:solidFill>
                <a:schemeClr val="bg2"/>
              </a:solidFill>
            </a:endParaRPr>
          </a:p>
        </p:txBody>
      </p:sp>
      <p:pic>
        <p:nvPicPr>
          <p:cNvPr id="21" name="图片 20" descr="资源 13@3x"/>
          <p:cNvPicPr>
            <a:picLocks noChangeAspect="1"/>
          </p:cNvPicPr>
          <p:nvPr/>
        </p:nvPicPr>
        <p:blipFill>
          <a:blip r:embed="rId2"/>
          <a:stretch>
            <a:fillRect/>
          </a:stretch>
        </p:blipFill>
        <p:spPr>
          <a:xfrm>
            <a:off x="327025" y="241935"/>
            <a:ext cx="2256790" cy="427990"/>
          </a:xfrm>
          <a:prstGeom prst="rect">
            <a:avLst/>
          </a:prstGeom>
        </p:spPr>
      </p:pic>
      <p:sp>
        <p:nvSpPr>
          <p:cNvPr id="2" name="文本框 1"/>
          <p:cNvSpPr txBox="1"/>
          <p:nvPr/>
        </p:nvSpPr>
        <p:spPr>
          <a:xfrm>
            <a:off x="-162560" y="2043430"/>
            <a:ext cx="4064000" cy="368300"/>
          </a:xfrm>
          <a:prstGeom prst="rect">
            <a:avLst/>
          </a:prstGeom>
          <a:noFill/>
        </p:spPr>
        <p:txBody>
          <a:bodyPr wrap="square" rtlCol="0">
            <a:spAutoFit/>
          </a:bodyPr>
          <a:lstStyle/>
          <a:p>
            <a:endParaRPr lang="zh-CN" altLang="en-US"/>
          </a:p>
        </p:txBody>
      </p:sp>
      <p:sp>
        <p:nvSpPr>
          <p:cNvPr id="6" name="矩形 11"/>
          <p:cNvSpPr>
            <a:spLocks noChangeArrowheads="1"/>
          </p:cNvSpPr>
          <p:nvPr/>
        </p:nvSpPr>
        <p:spPr bwMode="auto">
          <a:xfrm>
            <a:off x="2022052" y="2043430"/>
            <a:ext cx="8377555"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9pPr>
          </a:lstStyle>
          <a:p>
            <a:pPr algn="ctr">
              <a:lnSpc>
                <a:spcPct val="125000"/>
              </a:lnSpc>
              <a:spcBef>
                <a:spcPts val="0"/>
              </a:spcBef>
              <a:spcAft>
                <a:spcPts val="0"/>
              </a:spcAft>
              <a:buNone/>
            </a:pPr>
            <a:r>
              <a:rPr lang="en-US" altLang="zh-CN" sz="4000" b="1" dirty="0">
                <a:solidFill>
                  <a:schemeClr val="bg2"/>
                </a:solidFill>
                <a:effectLst>
                  <a:reflection blurRad="25400" stA="10000" endA="900" endPos="79000" dist="127000" dir="5400000" sy="-100000" algn="bl" rotWithShape="0"/>
                </a:effectLst>
                <a:cs typeface="Times New Roman" panose="02020603050405020304" pitchFamily="18" charset="0"/>
              </a:rPr>
              <a:t>CRTC</a:t>
            </a:r>
            <a:r>
              <a:rPr lang="zh-CN" altLang="en-US" sz="4000" b="1" dirty="0">
                <a:solidFill>
                  <a:schemeClr val="bg2"/>
                </a:solidFill>
                <a:effectLst>
                  <a:reflection blurRad="25400" stA="10000" endA="900" endPos="79000" dist="127000" dir="5400000" sy="-100000" algn="bl" rotWithShape="0"/>
                </a:effectLst>
                <a:cs typeface="Times New Roman" panose="02020603050405020304" pitchFamily="18" charset="0"/>
              </a:rPr>
              <a:t>电控培训第一讲</a:t>
            </a:r>
            <a:endParaRPr lang="zh-CN" altLang="en-US" sz="4000" b="1" dirty="0">
              <a:solidFill>
                <a:schemeClr val="bg2"/>
              </a:solidFill>
              <a:effectLst>
                <a:reflection blurRad="25400" stA="10000" endA="900" endPos="79000" dist="127000" dir="5400000" sy="-100000" algn="bl" rotWithShape="0"/>
              </a:effectLst>
              <a:cs typeface="Times New Roman" panose="02020603050405020304" pitchFamily="18" charset="0"/>
            </a:endParaRPr>
          </a:p>
        </p:txBody>
      </p:sp>
      <p:grpSp>
        <p:nvGrpSpPr>
          <p:cNvPr id="4" name="组合 3"/>
          <p:cNvGrpSpPr/>
          <p:nvPr/>
        </p:nvGrpSpPr>
        <p:grpSpPr>
          <a:xfrm>
            <a:off x="10901045" y="925830"/>
            <a:ext cx="629920" cy="5411470"/>
            <a:chOff x="17167" y="1458"/>
            <a:chExt cx="992" cy="8522"/>
          </a:xfrm>
        </p:grpSpPr>
        <p:sp>
          <p:nvSpPr>
            <p:cNvPr id="3" name="文本框 2"/>
            <p:cNvSpPr txBox="1"/>
            <p:nvPr/>
          </p:nvSpPr>
          <p:spPr>
            <a:xfrm>
              <a:off x="17553" y="1458"/>
              <a:ext cx="593" cy="2409"/>
            </a:xfrm>
            <a:prstGeom prst="rect">
              <a:avLst/>
            </a:prstGeom>
            <a:noFill/>
          </p:spPr>
          <p:txBody>
            <a:bodyPr vert="eaVert" wrap="square" rtlCol="0">
              <a:spAutoFit/>
            </a:bodyPr>
            <a:lstStyle/>
            <a:p>
              <a:pPr algn="just">
                <a:lnSpc>
                  <a:spcPct val="115000"/>
                </a:lnSpc>
                <a:spcBef>
                  <a:spcPts val="0"/>
                </a:spcBef>
                <a:spcAft>
                  <a:spcPts val="0"/>
                </a:spcAft>
              </a:pPr>
              <a:r>
                <a:rPr lang="zh-CN" altLang="en-US" sz="1100" b="1">
                  <a:solidFill>
                    <a:schemeClr val="bg1">
                      <a:alpha val="60000"/>
                    </a:schemeClr>
                  </a:solidFill>
                </a:rPr>
                <a:t>未来卓越工程师摇篮</a:t>
              </a:r>
              <a:endParaRPr lang="zh-CN" altLang="en-US" sz="1100" b="1">
                <a:solidFill>
                  <a:schemeClr val="bg1">
                    <a:alpha val="60000"/>
                  </a:schemeClr>
                </a:solidFill>
              </a:endParaRPr>
            </a:p>
          </p:txBody>
        </p:sp>
        <p:sp>
          <p:nvSpPr>
            <p:cNvPr id="8" name="文本框 7"/>
            <p:cNvSpPr txBox="1"/>
            <p:nvPr/>
          </p:nvSpPr>
          <p:spPr>
            <a:xfrm>
              <a:off x="17167" y="1458"/>
              <a:ext cx="621" cy="2510"/>
            </a:xfrm>
            <a:prstGeom prst="rect">
              <a:avLst/>
            </a:prstGeom>
            <a:noFill/>
          </p:spPr>
          <p:txBody>
            <a:bodyPr vert="eaVert" wrap="square" rtlCol="0">
              <a:spAutoFit/>
            </a:bodyPr>
            <a:lstStyle/>
            <a:p>
              <a:pPr algn="just">
                <a:lnSpc>
                  <a:spcPct val="125000"/>
                </a:lnSpc>
                <a:spcBef>
                  <a:spcPts val="0"/>
                </a:spcBef>
                <a:spcAft>
                  <a:spcPts val="0"/>
                </a:spcAft>
              </a:pPr>
              <a:r>
                <a:rPr lang="zh-CN" altLang="en-US" sz="1100" b="1">
                  <a:solidFill>
                    <a:schemeClr val="bg1">
                      <a:alpha val="60000"/>
                    </a:schemeClr>
                  </a:solidFill>
                </a:rPr>
                <a:t>中国新工科教育探路者</a:t>
              </a:r>
              <a:endParaRPr lang="zh-CN" altLang="en-US" sz="1100" b="1">
                <a:solidFill>
                  <a:schemeClr val="bg1">
                    <a:alpha val="60000"/>
                  </a:schemeClr>
                </a:solidFill>
              </a:endParaRPr>
            </a:p>
          </p:txBody>
        </p:sp>
        <p:sp>
          <p:nvSpPr>
            <p:cNvPr id="10" name="文本框 9"/>
            <p:cNvSpPr txBox="1"/>
            <p:nvPr/>
          </p:nvSpPr>
          <p:spPr>
            <a:xfrm>
              <a:off x="17167" y="4070"/>
              <a:ext cx="621" cy="5910"/>
            </a:xfrm>
            <a:prstGeom prst="rect">
              <a:avLst/>
            </a:prstGeom>
            <a:noFill/>
          </p:spPr>
          <p:txBody>
            <a:bodyPr vert="eaVert" wrap="square" rtlCol="0">
              <a:spAutoFit/>
            </a:bodyPr>
            <a:lstStyle/>
            <a:p>
              <a:pPr algn="l">
                <a:lnSpc>
                  <a:spcPct val="125000"/>
                </a:lnSpc>
                <a:spcBef>
                  <a:spcPts val="0"/>
                </a:spcBef>
                <a:spcAft>
                  <a:spcPts val="0"/>
                </a:spcAft>
              </a:pPr>
              <a:r>
                <a:rPr lang="en-US" altLang="zh-CN" sz="1100" b="1">
                  <a:solidFill>
                    <a:schemeClr val="bg1">
                      <a:alpha val="60000"/>
                    </a:schemeClr>
                  </a:solidFill>
                </a:rPr>
                <a:t>The Explorer of New Engineering Education in China</a:t>
              </a:r>
              <a:endParaRPr lang="en-US" altLang="zh-CN" sz="1100" b="1">
                <a:solidFill>
                  <a:schemeClr val="bg1">
                    <a:alpha val="60000"/>
                  </a:schemeClr>
                </a:solidFill>
              </a:endParaRPr>
            </a:p>
          </p:txBody>
        </p:sp>
        <p:sp>
          <p:nvSpPr>
            <p:cNvPr id="11" name="文本框 10"/>
            <p:cNvSpPr txBox="1"/>
            <p:nvPr/>
          </p:nvSpPr>
          <p:spPr>
            <a:xfrm>
              <a:off x="17539" y="4070"/>
              <a:ext cx="621" cy="5910"/>
            </a:xfrm>
            <a:prstGeom prst="rect">
              <a:avLst/>
            </a:prstGeom>
            <a:noFill/>
          </p:spPr>
          <p:txBody>
            <a:bodyPr vert="eaVert" wrap="square" rtlCol="0">
              <a:spAutoFit/>
            </a:bodyPr>
            <a:lstStyle/>
            <a:p>
              <a:pPr algn="l">
                <a:lnSpc>
                  <a:spcPct val="125000"/>
                </a:lnSpc>
                <a:spcBef>
                  <a:spcPts val="0"/>
                </a:spcBef>
                <a:spcAft>
                  <a:spcPts val="0"/>
                </a:spcAft>
              </a:pPr>
              <a:r>
                <a:rPr lang="en-US" altLang="zh-CN" sz="1100" b="1">
                  <a:solidFill>
                    <a:schemeClr val="bg1">
                      <a:alpha val="60000"/>
                    </a:schemeClr>
                  </a:solidFill>
                </a:rPr>
                <a:t>The Cradle of Future Elite Engineers</a:t>
              </a:r>
              <a:endParaRPr lang="en-US" altLang="zh-CN" sz="1100" b="1">
                <a:solidFill>
                  <a:schemeClr val="bg1">
                    <a:alpha val="60000"/>
                  </a:schemeClr>
                </a:solidFill>
              </a:endParaRPr>
            </a:p>
          </p:txBody>
        </p:sp>
      </p:grpSp>
      <p:sp>
        <p:nvSpPr>
          <p:cNvPr id="12" name="矩形 11"/>
          <p:cNvSpPr>
            <a:spLocks noChangeArrowheads="1"/>
          </p:cNvSpPr>
          <p:nvPr/>
        </p:nvSpPr>
        <p:spPr bwMode="auto">
          <a:xfrm>
            <a:off x="2510155" y="3951605"/>
            <a:ext cx="7401560" cy="1017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9pPr>
          </a:lstStyle>
          <a:p>
            <a:pPr algn="ctr">
              <a:lnSpc>
                <a:spcPct val="125000"/>
              </a:lnSpc>
              <a:spcBef>
                <a:spcPts val="0"/>
              </a:spcBef>
              <a:spcAft>
                <a:spcPts val="0"/>
              </a:spcAft>
              <a:buNone/>
            </a:pPr>
            <a:r>
              <a:rPr lang="zh-CN" altLang="en-US" sz="2400" b="1" dirty="0">
                <a:solidFill>
                  <a:schemeClr val="bg2"/>
                </a:solidFill>
                <a:effectLst>
                  <a:reflection blurRad="25400" stA="10000" endA="900" endPos="79000" dist="127000" dir="5400000" sy="-100000" algn="bl" rotWithShape="0"/>
                </a:effectLst>
                <a:cs typeface="Times New Roman" panose="02020603050405020304" pitchFamily="18" charset="0"/>
              </a:rPr>
              <a:t>负责战队：</a:t>
            </a:r>
            <a:r>
              <a:rPr lang="en-US" altLang="zh-CN" sz="2400" b="1" dirty="0">
                <a:solidFill>
                  <a:schemeClr val="bg2"/>
                </a:solidFill>
                <a:effectLst>
                  <a:reflection blurRad="25400" stA="10000" endA="900" endPos="79000" dist="127000" dir="5400000" sy="-100000" algn="bl" rotWithShape="0"/>
                </a:effectLst>
                <a:cs typeface="Times New Roman" panose="02020603050405020304" pitchFamily="18" charset="0"/>
              </a:rPr>
              <a:t>ConQU</a:t>
            </a:r>
            <a:endParaRPr lang="zh-CN" altLang="en-US" sz="2400" b="1" dirty="0">
              <a:solidFill>
                <a:schemeClr val="bg2"/>
              </a:solidFill>
              <a:effectLst>
                <a:reflection blurRad="25400" stA="10000" endA="900" endPos="79000" dist="127000" dir="5400000" sy="-100000" algn="bl" rotWithShape="0"/>
              </a:effectLst>
              <a:cs typeface="Times New Roman" panose="02020603050405020304" pitchFamily="18" charset="0"/>
            </a:endParaRPr>
          </a:p>
          <a:p>
            <a:pPr algn="ctr">
              <a:lnSpc>
                <a:spcPct val="125000"/>
              </a:lnSpc>
              <a:spcBef>
                <a:spcPts val="0"/>
              </a:spcBef>
              <a:spcAft>
                <a:spcPts val="0"/>
              </a:spcAft>
              <a:buNone/>
            </a:pPr>
            <a:r>
              <a:rPr lang="zh-CN" altLang="en-US" sz="2400" b="1" dirty="0">
                <a:solidFill>
                  <a:schemeClr val="bg2"/>
                </a:solidFill>
                <a:effectLst>
                  <a:reflection blurRad="25400" stA="10000" endA="900" endPos="79000" dist="127000" dir="5400000" sy="-100000" algn="bl" rotWithShape="0"/>
                </a:effectLst>
                <a:cs typeface="Times New Roman" panose="02020603050405020304" pitchFamily="18" charset="0"/>
              </a:rPr>
              <a:t>主讲人：岳昕</a:t>
            </a:r>
            <a:endParaRPr lang="zh-CN" altLang="en-US" sz="2400" b="1" dirty="0">
              <a:solidFill>
                <a:schemeClr val="bg2"/>
              </a:solidFill>
              <a:effectLst>
                <a:reflection blurRad="25400" stA="10000" endA="900" endPos="79000" dist="127000" dir="5400000" sy="-100000" algn="bl" rotWithShape="0"/>
              </a:effectLst>
              <a:cs typeface="Times New Roman" panose="02020603050405020304" pitchFamily="18" charset="0"/>
            </a:endParaRPr>
          </a:p>
        </p:txBody>
      </p:sp>
      <p:pic>
        <p:nvPicPr>
          <p:cNvPr id="5" name="图片 4"/>
          <p:cNvPicPr>
            <a:picLocks noChangeAspect="1"/>
          </p:cNvPicPr>
          <p:nvPr/>
        </p:nvPicPr>
        <p:blipFill>
          <a:blip r:embed="rId3"/>
          <a:stretch>
            <a:fillRect/>
          </a:stretch>
        </p:blipFill>
        <p:spPr>
          <a:xfrm>
            <a:off x="327025" y="1099820"/>
            <a:ext cx="3030855" cy="2748280"/>
          </a:xfrm>
          <a:prstGeom prst="rect">
            <a:avLst/>
          </a:prstGeom>
        </p:spPr>
      </p:pic>
    </p:spTree>
    <p:custDataLst>
      <p:tags r:id="rId4"/>
    </p:custData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9" name="Text 0"/>
          <p:cNvSpPr/>
          <p:nvPr/>
        </p:nvSpPr>
        <p:spPr>
          <a:xfrm>
            <a:off x="793790" y="1221581"/>
            <a:ext cx="5670590" cy="708779"/>
          </a:xfrm>
          <a:prstGeom prst="rect">
            <a:avLst/>
          </a:prstGeom>
          <a:noFill/>
        </p:spPr>
        <p:txBody>
          <a:bodyPr wrap="none" lIns="0" tIns="0" rIns="0" bIns="0" rtlCol="0" anchor="t"/>
          <a:p>
            <a:pPr marL="0" indent="0">
              <a:lnSpc>
                <a:spcPts val="5550"/>
              </a:lnSpc>
              <a:buNone/>
            </a:pPr>
            <a:endParaRPr lang="en-US" sz="4450" dirty="0"/>
          </a:p>
        </p:txBody>
      </p:sp>
      <p:sp>
        <p:nvSpPr>
          <p:cNvPr id="31" name="文本框 30"/>
          <p:cNvSpPr txBox="1"/>
          <p:nvPr/>
        </p:nvSpPr>
        <p:spPr>
          <a:xfrm>
            <a:off x="651510" y="184150"/>
            <a:ext cx="4064000" cy="460375"/>
          </a:xfrm>
          <a:prstGeom prst="rect">
            <a:avLst/>
          </a:prstGeom>
          <a:noFill/>
        </p:spPr>
        <p:txBody>
          <a:bodyPr wrap="square" rtlCol="0">
            <a:spAutoFit/>
          </a:bodyPr>
          <a:p>
            <a:r>
              <a:rPr lang="zh-CN" altLang="en-US" sz="2400"/>
              <a:t>时钟</a:t>
            </a:r>
            <a:r>
              <a:rPr lang="zh-CN" altLang="en-US" sz="2400"/>
              <a:t>树</a:t>
            </a:r>
            <a:endParaRPr lang="zh-CN" altLang="en-US" sz="2400"/>
          </a:p>
        </p:txBody>
      </p:sp>
      <p:pic>
        <p:nvPicPr>
          <p:cNvPr id="32" name="图片 31"/>
          <p:cNvPicPr>
            <a:picLocks noChangeAspect="1"/>
          </p:cNvPicPr>
          <p:nvPr/>
        </p:nvPicPr>
        <p:blipFill>
          <a:blip r:embed="rId4"/>
          <a:stretch>
            <a:fillRect/>
          </a:stretch>
        </p:blipFill>
        <p:spPr>
          <a:xfrm>
            <a:off x="1270" y="815340"/>
            <a:ext cx="12190730" cy="6002020"/>
          </a:xfrm>
          <a:prstGeom prst="rect">
            <a:avLst/>
          </a:prstGeom>
        </p:spPr>
      </p:pic>
      <p:pic>
        <p:nvPicPr>
          <p:cNvPr id="33" name="图片 32"/>
          <p:cNvPicPr>
            <a:picLocks noChangeAspect="1"/>
          </p:cNvPicPr>
          <p:nvPr/>
        </p:nvPicPr>
        <p:blipFill>
          <a:blip r:embed="rId5"/>
          <a:stretch>
            <a:fillRect/>
          </a:stretch>
        </p:blipFill>
        <p:spPr>
          <a:xfrm>
            <a:off x="8578850" y="-84455"/>
            <a:ext cx="1090295" cy="98869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9" name="Text 0"/>
          <p:cNvSpPr/>
          <p:nvPr/>
        </p:nvSpPr>
        <p:spPr>
          <a:xfrm>
            <a:off x="793790" y="1221581"/>
            <a:ext cx="5670590" cy="708779"/>
          </a:xfrm>
          <a:prstGeom prst="rect">
            <a:avLst/>
          </a:prstGeom>
          <a:noFill/>
        </p:spPr>
        <p:txBody>
          <a:bodyPr wrap="none" lIns="0" tIns="0" rIns="0" bIns="0" rtlCol="0" anchor="t"/>
          <a:p>
            <a:pPr marL="0" indent="0">
              <a:lnSpc>
                <a:spcPts val="5550"/>
              </a:lnSpc>
              <a:buNone/>
            </a:pPr>
            <a:endParaRPr lang="en-US" sz="4450" dirty="0"/>
          </a:p>
        </p:txBody>
      </p:sp>
      <p:sp>
        <p:nvSpPr>
          <p:cNvPr id="31" name="文本框 30"/>
          <p:cNvSpPr txBox="1"/>
          <p:nvPr/>
        </p:nvSpPr>
        <p:spPr>
          <a:xfrm>
            <a:off x="651510" y="118110"/>
            <a:ext cx="4064000" cy="583565"/>
          </a:xfrm>
          <a:prstGeom prst="rect">
            <a:avLst/>
          </a:prstGeom>
          <a:noFill/>
        </p:spPr>
        <p:txBody>
          <a:bodyPr wrap="square" rtlCol="0">
            <a:spAutoFit/>
          </a:bodyPr>
          <a:p>
            <a:r>
              <a:rPr lang="en-US" altLang="zh-CN" sz="3200">
                <a:sym typeface="+mn-ea"/>
              </a:rPr>
              <a:t>PWM</a:t>
            </a:r>
            <a:r>
              <a:rPr lang="zh-CN" altLang="en-US" sz="3200">
                <a:sym typeface="+mn-ea"/>
              </a:rPr>
              <a:t>讲解</a:t>
            </a:r>
            <a:endParaRPr lang="zh-CN" altLang="en-US" sz="3200">
              <a:sym typeface="+mn-ea"/>
            </a:endParaRPr>
          </a:p>
        </p:txBody>
      </p:sp>
      <p:sp>
        <p:nvSpPr>
          <p:cNvPr id="3" name="文本框 2"/>
          <p:cNvSpPr txBox="1"/>
          <p:nvPr/>
        </p:nvSpPr>
        <p:spPr>
          <a:xfrm>
            <a:off x="630555" y="939800"/>
            <a:ext cx="10993755" cy="2489200"/>
          </a:xfrm>
          <a:prstGeom prst="rect">
            <a:avLst/>
          </a:prstGeom>
          <a:noFill/>
        </p:spPr>
        <p:txBody>
          <a:bodyPr wrap="square" rtlCol="0">
            <a:noAutofit/>
          </a:bodyPr>
          <a:p>
            <a:r>
              <a:rPr lang="en-US" altLang="zh-CN" sz="3600"/>
              <a:t>PWM</a:t>
            </a:r>
            <a:r>
              <a:rPr lang="zh-CN" altLang="en-US" sz="3600"/>
              <a:t>信号输出频率</a:t>
            </a:r>
            <a:r>
              <a:rPr lang="en-US" altLang="zh-CN" sz="3600"/>
              <a:t>=</a:t>
            </a:r>
            <a:r>
              <a:rPr lang="zh-CN" altLang="en-US" sz="3600"/>
              <a:t>单片机频率</a:t>
            </a:r>
            <a:r>
              <a:rPr lang="en-US" altLang="zh-CN" sz="3600"/>
              <a:t>/((PSC+1)*(ARR+1))</a:t>
            </a:r>
            <a:endParaRPr lang="en-US" altLang="zh-CN" sz="3600"/>
          </a:p>
          <a:p>
            <a:r>
              <a:rPr lang="en-US" altLang="zh-CN" sz="3600">
                <a:sym typeface="+mn-ea"/>
              </a:rPr>
              <a:t>PSC:</a:t>
            </a:r>
            <a:r>
              <a:rPr lang="zh-CN" altLang="en-US" sz="3600">
                <a:sym typeface="+mn-ea"/>
              </a:rPr>
              <a:t>预分频系数</a:t>
            </a:r>
            <a:endParaRPr lang="zh-CN" altLang="en-US" sz="3600">
              <a:sym typeface="+mn-ea"/>
            </a:endParaRPr>
          </a:p>
          <a:p>
            <a:r>
              <a:rPr lang="en-US" altLang="zh-CN" sz="3600">
                <a:sym typeface="+mn-ea"/>
              </a:rPr>
              <a:t>ARR:</a:t>
            </a:r>
            <a:r>
              <a:rPr lang="zh-CN" altLang="en-US" sz="3600">
                <a:sym typeface="+mn-ea"/>
              </a:rPr>
              <a:t>自动重载值</a:t>
            </a:r>
            <a:endParaRPr lang="zh-CN" altLang="en-US" sz="3600">
              <a:sym typeface="+mn-ea"/>
            </a:endParaRPr>
          </a:p>
          <a:p>
            <a:r>
              <a:rPr lang="zh-CN" altLang="en-US" sz="3600">
                <a:sym typeface="+mn-ea"/>
              </a:rPr>
              <a:t>通过在代码中设置占空比，产生</a:t>
            </a:r>
            <a:r>
              <a:rPr lang="en-US" altLang="zh-CN" sz="3600">
                <a:sym typeface="+mn-ea"/>
              </a:rPr>
              <a:t>pwm</a:t>
            </a:r>
            <a:r>
              <a:rPr lang="zh-CN" altLang="en-US" sz="3600">
                <a:sym typeface="+mn-ea"/>
              </a:rPr>
              <a:t>信号</a:t>
            </a:r>
            <a:endParaRPr lang="zh-CN" altLang="en-US" sz="3600"/>
          </a:p>
          <a:p>
            <a:endParaRPr lang="zh-CN" altLang="en-US" sz="3600"/>
          </a:p>
          <a:p>
            <a:endParaRPr lang="en-US" altLang="zh-CN" sz="3600"/>
          </a:p>
          <a:p>
            <a:endParaRPr lang="en-US" altLang="zh-CN" sz="3600"/>
          </a:p>
        </p:txBody>
      </p:sp>
      <p:pic>
        <p:nvPicPr>
          <p:cNvPr id="10" name="图片 9"/>
          <p:cNvPicPr>
            <a:picLocks noChangeAspect="1"/>
          </p:cNvPicPr>
          <p:nvPr/>
        </p:nvPicPr>
        <p:blipFill>
          <a:blip r:embed="rId4"/>
          <a:stretch>
            <a:fillRect/>
          </a:stretch>
        </p:blipFill>
        <p:spPr>
          <a:xfrm>
            <a:off x="716280" y="3336925"/>
            <a:ext cx="9730740" cy="3294380"/>
          </a:xfrm>
          <a:prstGeom prst="rect">
            <a:avLst/>
          </a:prstGeom>
        </p:spPr>
      </p:pic>
      <p:pic>
        <p:nvPicPr>
          <p:cNvPr id="11" name="图片 10"/>
          <p:cNvPicPr>
            <a:picLocks noChangeAspect="1"/>
          </p:cNvPicPr>
          <p:nvPr/>
        </p:nvPicPr>
        <p:blipFill>
          <a:blip r:embed="rId5"/>
          <a:stretch>
            <a:fillRect/>
          </a:stretch>
        </p:blipFill>
        <p:spPr>
          <a:xfrm>
            <a:off x="11083925" y="5875655"/>
            <a:ext cx="1090295" cy="98869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9" name="Text 0"/>
          <p:cNvSpPr/>
          <p:nvPr/>
        </p:nvSpPr>
        <p:spPr>
          <a:xfrm>
            <a:off x="793790" y="1221581"/>
            <a:ext cx="5670590" cy="708779"/>
          </a:xfrm>
          <a:prstGeom prst="rect">
            <a:avLst/>
          </a:prstGeom>
          <a:noFill/>
        </p:spPr>
        <p:txBody>
          <a:bodyPr wrap="none" lIns="0" tIns="0" rIns="0" bIns="0" rtlCol="0" anchor="t"/>
          <a:p>
            <a:pPr marL="0" indent="0">
              <a:lnSpc>
                <a:spcPts val="5550"/>
              </a:lnSpc>
              <a:buNone/>
            </a:pPr>
            <a:endParaRPr lang="en-US" sz="4450" dirty="0"/>
          </a:p>
        </p:txBody>
      </p:sp>
      <p:sp>
        <p:nvSpPr>
          <p:cNvPr id="31" name="文本框 30"/>
          <p:cNvSpPr txBox="1"/>
          <p:nvPr/>
        </p:nvSpPr>
        <p:spPr>
          <a:xfrm>
            <a:off x="651510" y="118110"/>
            <a:ext cx="4064000" cy="583565"/>
          </a:xfrm>
          <a:prstGeom prst="rect">
            <a:avLst/>
          </a:prstGeom>
          <a:noFill/>
        </p:spPr>
        <p:txBody>
          <a:bodyPr wrap="square" rtlCol="0">
            <a:spAutoFit/>
          </a:bodyPr>
          <a:p>
            <a:r>
              <a:rPr lang="zh-CN" altLang="en-US" sz="3200">
                <a:sym typeface="+mn-ea"/>
              </a:rPr>
              <a:t>舵机</a:t>
            </a:r>
            <a:r>
              <a:rPr lang="zh-CN" altLang="en-US" sz="3200">
                <a:sym typeface="+mn-ea"/>
              </a:rPr>
              <a:t>讲解</a:t>
            </a:r>
            <a:endParaRPr lang="zh-CN" altLang="en-US" sz="3200">
              <a:sym typeface="+mn-ea"/>
            </a:endParaRPr>
          </a:p>
        </p:txBody>
      </p:sp>
      <p:pic>
        <p:nvPicPr>
          <p:cNvPr id="4" name="图片 3" descr="361a7a42610a1595e0f0e3012ee614a2"/>
          <p:cNvPicPr>
            <a:picLocks noChangeAspect="1"/>
          </p:cNvPicPr>
          <p:nvPr/>
        </p:nvPicPr>
        <p:blipFill>
          <a:blip r:embed="rId4"/>
          <a:stretch>
            <a:fillRect/>
          </a:stretch>
        </p:blipFill>
        <p:spPr>
          <a:xfrm>
            <a:off x="544195" y="607060"/>
            <a:ext cx="4946650" cy="5996305"/>
          </a:xfrm>
          <a:prstGeom prst="rect">
            <a:avLst/>
          </a:prstGeom>
        </p:spPr>
      </p:pic>
      <p:pic>
        <p:nvPicPr>
          <p:cNvPr id="6" name="图片 5" descr="20c79ae1e96048f85cea591baae48d80"/>
          <p:cNvPicPr>
            <a:picLocks noChangeAspect="1"/>
          </p:cNvPicPr>
          <p:nvPr/>
        </p:nvPicPr>
        <p:blipFill>
          <a:blip r:embed="rId5"/>
          <a:stretch>
            <a:fillRect/>
          </a:stretch>
        </p:blipFill>
        <p:spPr>
          <a:xfrm>
            <a:off x="6195695" y="871855"/>
            <a:ext cx="4341495" cy="3157855"/>
          </a:xfrm>
          <a:prstGeom prst="rect">
            <a:avLst/>
          </a:prstGeom>
        </p:spPr>
      </p:pic>
      <p:sp>
        <p:nvSpPr>
          <p:cNvPr id="11" name="文本框 10"/>
          <p:cNvSpPr txBox="1"/>
          <p:nvPr/>
        </p:nvSpPr>
        <p:spPr>
          <a:xfrm>
            <a:off x="5843270" y="4382770"/>
            <a:ext cx="4064000" cy="1568450"/>
          </a:xfrm>
          <a:prstGeom prst="rect">
            <a:avLst/>
          </a:prstGeom>
          <a:noFill/>
        </p:spPr>
        <p:txBody>
          <a:bodyPr wrap="square" rtlCol="0">
            <a:spAutoFit/>
          </a:bodyPr>
          <a:p>
            <a:r>
              <a:rPr lang="zh-CN" altLang="en-US" sz="2400"/>
              <a:t>频率</a:t>
            </a:r>
            <a:r>
              <a:rPr lang="en-US" altLang="zh-CN" sz="2400"/>
              <a:t>50HZ        </a:t>
            </a:r>
            <a:r>
              <a:rPr lang="zh-CN" altLang="en-US" sz="2400"/>
              <a:t>周期</a:t>
            </a:r>
            <a:r>
              <a:rPr lang="en-US" altLang="zh-CN" sz="2400"/>
              <a:t>20ms</a:t>
            </a:r>
            <a:endParaRPr lang="en-US" altLang="zh-CN" sz="2400"/>
          </a:p>
          <a:p>
            <a:endParaRPr lang="en-US" altLang="zh-CN" sz="2400" u="sng"/>
          </a:p>
          <a:p>
            <a:r>
              <a:rPr lang="en-US" altLang="zh-CN" sz="2400" u="sng"/>
              <a:t>500us~2500us</a:t>
            </a:r>
            <a:endParaRPr lang="en-US" altLang="zh-CN" sz="2400"/>
          </a:p>
          <a:p>
            <a:r>
              <a:rPr lang="en-US" altLang="zh-CN" sz="2400"/>
              <a:t>        20</a:t>
            </a:r>
            <a:r>
              <a:rPr lang="en-US" altLang="zh-CN" sz="2400"/>
              <a:t>ms</a:t>
            </a:r>
            <a:endParaRPr lang="en-US" altLang="zh-CN" sz="2400"/>
          </a:p>
        </p:txBody>
      </p:sp>
      <p:sp>
        <p:nvSpPr>
          <p:cNvPr id="12" name="文本框 11"/>
          <p:cNvSpPr txBox="1"/>
          <p:nvPr/>
        </p:nvSpPr>
        <p:spPr>
          <a:xfrm>
            <a:off x="8110220" y="5255895"/>
            <a:ext cx="4064000" cy="368300"/>
          </a:xfrm>
          <a:prstGeom prst="rect">
            <a:avLst/>
          </a:prstGeom>
          <a:noFill/>
        </p:spPr>
        <p:txBody>
          <a:bodyPr wrap="square" rtlCol="0">
            <a:spAutoFit/>
          </a:bodyPr>
          <a:p>
            <a:pPr lvl="0" algn="l">
              <a:buClrTx/>
              <a:buSzTx/>
              <a:buFontTx/>
            </a:pPr>
            <a:r>
              <a:rPr lang="en-US" altLang="zh-CN" sz="2400">
                <a:sym typeface="+mn-ea"/>
              </a:rPr>
              <a:t>=2.5%~12.5%</a:t>
            </a:r>
            <a:endParaRPr lang="en-US" altLang="zh-CN" sz="2400">
              <a:sym typeface="+mn-ea"/>
            </a:endParaRPr>
          </a:p>
        </p:txBody>
      </p:sp>
      <p:sp>
        <p:nvSpPr>
          <p:cNvPr id="13" name="文本框 12"/>
          <p:cNvSpPr txBox="1"/>
          <p:nvPr/>
        </p:nvSpPr>
        <p:spPr>
          <a:xfrm>
            <a:off x="8603615" y="5740400"/>
            <a:ext cx="4064000" cy="460375"/>
          </a:xfrm>
          <a:prstGeom prst="rect">
            <a:avLst/>
          </a:prstGeom>
          <a:noFill/>
        </p:spPr>
        <p:txBody>
          <a:bodyPr wrap="square" rtlCol="0">
            <a:spAutoFit/>
          </a:bodyPr>
          <a:p>
            <a:pPr lvl="0" algn="l">
              <a:buClrTx/>
              <a:buSzTx/>
              <a:buFontTx/>
            </a:pPr>
            <a:r>
              <a:rPr lang="en-US" altLang="zh-CN" sz="2400">
                <a:sym typeface="+mn-ea"/>
              </a:rPr>
              <a:t>0   ~  180</a:t>
            </a:r>
            <a:r>
              <a:rPr lang="en-US" altLang="zh-CN" sz="2400">
                <a:sym typeface="+mn-ea"/>
              </a:rPr>
              <a:t>°</a:t>
            </a:r>
            <a:endParaRPr lang="en-US" altLang="zh-CN" sz="2400">
              <a:sym typeface="+mn-ea"/>
            </a:endParaRPr>
          </a:p>
        </p:txBody>
      </p:sp>
      <p:pic>
        <p:nvPicPr>
          <p:cNvPr id="14" name="图片 13"/>
          <p:cNvPicPr>
            <a:picLocks noChangeAspect="1"/>
          </p:cNvPicPr>
          <p:nvPr/>
        </p:nvPicPr>
        <p:blipFill>
          <a:blip r:embed="rId6"/>
          <a:stretch>
            <a:fillRect/>
          </a:stretch>
        </p:blipFill>
        <p:spPr>
          <a:xfrm>
            <a:off x="11101705" y="5869305"/>
            <a:ext cx="1090295" cy="98869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9" name="Text 0"/>
          <p:cNvSpPr/>
          <p:nvPr/>
        </p:nvSpPr>
        <p:spPr>
          <a:xfrm>
            <a:off x="793790" y="1221581"/>
            <a:ext cx="5670590" cy="708779"/>
          </a:xfrm>
          <a:prstGeom prst="rect">
            <a:avLst/>
          </a:prstGeom>
          <a:noFill/>
        </p:spPr>
        <p:txBody>
          <a:bodyPr wrap="none" lIns="0" tIns="0" rIns="0" bIns="0" rtlCol="0" anchor="t"/>
          <a:p>
            <a:pPr marL="0" indent="0">
              <a:lnSpc>
                <a:spcPts val="5550"/>
              </a:lnSpc>
              <a:buNone/>
            </a:pPr>
            <a:endParaRPr lang="en-US" sz="4450" dirty="0"/>
          </a:p>
        </p:txBody>
      </p:sp>
      <p:sp>
        <p:nvSpPr>
          <p:cNvPr id="31" name="文本框 30"/>
          <p:cNvSpPr txBox="1"/>
          <p:nvPr/>
        </p:nvSpPr>
        <p:spPr>
          <a:xfrm>
            <a:off x="651510" y="118110"/>
            <a:ext cx="4064000" cy="583565"/>
          </a:xfrm>
          <a:prstGeom prst="rect">
            <a:avLst/>
          </a:prstGeom>
          <a:noFill/>
        </p:spPr>
        <p:txBody>
          <a:bodyPr wrap="square" rtlCol="0">
            <a:spAutoFit/>
          </a:bodyPr>
          <a:p>
            <a:r>
              <a:rPr lang="zh-CN" altLang="en-US" sz="3200">
                <a:sym typeface="+mn-ea"/>
              </a:rPr>
              <a:t>主要</a:t>
            </a:r>
            <a:r>
              <a:rPr lang="zh-CN" altLang="en-US" sz="3200">
                <a:sym typeface="+mn-ea"/>
              </a:rPr>
              <a:t>代码</a:t>
            </a:r>
            <a:endParaRPr lang="zh-CN" altLang="en-US" sz="3200">
              <a:sym typeface="+mn-ea"/>
            </a:endParaRPr>
          </a:p>
        </p:txBody>
      </p:sp>
      <p:sp>
        <p:nvSpPr>
          <p:cNvPr id="2" name="文本框 1"/>
          <p:cNvSpPr txBox="1"/>
          <p:nvPr/>
        </p:nvSpPr>
        <p:spPr>
          <a:xfrm>
            <a:off x="166370" y="1731645"/>
            <a:ext cx="12007850" cy="3485515"/>
          </a:xfrm>
          <a:prstGeom prst="rect">
            <a:avLst/>
          </a:prstGeom>
          <a:noFill/>
        </p:spPr>
        <p:txBody>
          <a:bodyPr wrap="square" rtlCol="0">
            <a:noAutofit/>
          </a:bodyPr>
          <a:p>
            <a:r>
              <a:rPr lang="en-US" altLang="zh-CN" sz="4000">
                <a:sym typeface="+mn-ea"/>
              </a:rPr>
              <a:t>HAL_TIM_PWM_Start</a:t>
            </a:r>
            <a:r>
              <a:rPr lang="zh-CN" altLang="en-US" sz="4000">
                <a:sym typeface="+mn-ea"/>
              </a:rPr>
              <a:t>（TIM_HandleTypeDef *htim, uint32_t Channel）</a:t>
            </a:r>
            <a:endParaRPr lang="zh-CN" altLang="en-US" sz="4000"/>
          </a:p>
          <a:p>
            <a:r>
              <a:rPr lang="zh-CN" altLang="en-US" sz="4000"/>
              <a:t>启动</a:t>
            </a:r>
            <a:r>
              <a:rPr lang="en-US" altLang="zh-CN" sz="4000"/>
              <a:t>PWM</a:t>
            </a:r>
            <a:r>
              <a:rPr lang="zh-CN" altLang="en-US" sz="4000"/>
              <a:t>通道</a:t>
            </a:r>
            <a:endParaRPr lang="zh-CN" altLang="en-US" sz="4000"/>
          </a:p>
          <a:p>
            <a:r>
              <a:rPr lang="zh-CN" altLang="en-US" sz="4000">
                <a:sym typeface="+mn-ea"/>
              </a:rPr>
              <a:t>__HAL_TIM_SET_COMPARE(__HANDLE__, __CHANNEL__, __COMPARE__)</a:t>
            </a:r>
            <a:endParaRPr lang="zh-CN" altLang="en-US" sz="4000"/>
          </a:p>
          <a:p>
            <a:r>
              <a:rPr lang="zh-CN" altLang="en-US" sz="4000"/>
              <a:t>设置比较值</a:t>
            </a:r>
            <a:endParaRPr lang="zh-CN" altLang="en-US" sz="4000"/>
          </a:p>
        </p:txBody>
      </p:sp>
      <p:pic>
        <p:nvPicPr>
          <p:cNvPr id="3" name="图片 2"/>
          <p:cNvPicPr>
            <a:picLocks noChangeAspect="1"/>
          </p:cNvPicPr>
          <p:nvPr/>
        </p:nvPicPr>
        <p:blipFill>
          <a:blip r:embed="rId4"/>
          <a:stretch>
            <a:fillRect/>
          </a:stretch>
        </p:blipFill>
        <p:spPr>
          <a:xfrm>
            <a:off x="11101705" y="5875655"/>
            <a:ext cx="1090295" cy="98869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卓越工程师学院VI（临时）2-2-29"/>
          <p:cNvPicPr>
            <a:picLocks noChangeAspect="1"/>
          </p:cNvPicPr>
          <p:nvPr/>
        </p:nvPicPr>
        <p:blipFill>
          <a:blip r:embed="rId1"/>
          <a:stretch>
            <a:fillRect/>
          </a:stretch>
        </p:blipFill>
        <p:spPr>
          <a:xfrm>
            <a:off x="-12700" y="-25400"/>
            <a:ext cx="12205335" cy="6883400"/>
          </a:xfrm>
          <a:prstGeom prst="rect">
            <a:avLst/>
          </a:prstGeom>
        </p:spPr>
      </p:pic>
      <p:sp>
        <p:nvSpPr>
          <p:cNvPr id="6153" name="矩形 8"/>
          <p:cNvSpPr>
            <a:spLocks noChangeArrowheads="1"/>
          </p:cNvSpPr>
          <p:nvPr/>
        </p:nvSpPr>
        <p:spPr bwMode="auto">
          <a:xfrm>
            <a:off x="4387214" y="3221988"/>
            <a:ext cx="3405505" cy="708271"/>
          </a:xfrm>
          <a:prstGeom prst="rect">
            <a:avLst/>
          </a:prstGeom>
          <a:noFill/>
          <a:ln>
            <a:noFill/>
          </a:ln>
          <a:effectLst>
            <a:innerShdw blurRad="254000" dist="12700">
              <a:prstClr val="black"/>
            </a:innerShdw>
            <a:reflection stA="20000" endA="300" endPos="70000" dir="5400000" sy="-100000" algn="bl" rotWithShape="0"/>
          </a:effectLst>
          <a:scene3d>
            <a:camera prst="orthographicFront"/>
            <a:lightRig rig="threePt" dir="t"/>
          </a:scene3d>
          <a:sp3d extrusionH="88900"/>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panose="020B0503020204020204" charset="-122"/>
                <a:ea typeface="微软雅黑" panose="020B0503020204020204"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panose="020B0503020204020204" charset="-122"/>
                <a:ea typeface="微软雅黑" panose="020B0503020204020204" charset="-122"/>
              </a:defRPr>
            </a:lvl9pPr>
          </a:lstStyle>
          <a:p>
            <a:pPr algn="ctr">
              <a:lnSpc>
                <a:spcPts val="4500"/>
              </a:lnSpc>
              <a:spcBef>
                <a:spcPct val="0"/>
              </a:spcBef>
              <a:buNone/>
            </a:pPr>
            <a:r>
              <a:rPr lang="en-US" altLang="zh-CN" sz="6000" b="1" dirty="0">
                <a:solidFill>
                  <a:schemeClr val="bg2"/>
                </a:solidFill>
                <a:cs typeface="Times New Roman" panose="02020603050405020304" pitchFamily="18" charset="0"/>
                <a:sym typeface="+mn-ea"/>
              </a:rPr>
              <a:t>Thanks</a:t>
            </a:r>
            <a:endParaRPr lang="en-US" sz="6000" b="1" dirty="0">
              <a:solidFill>
                <a:schemeClr val="bg2"/>
              </a:solidFill>
              <a:cs typeface="Times New Roman" panose="02020603050405020304" pitchFamily="18" charset="0"/>
              <a:sym typeface="+mn-ea"/>
            </a:endParaRPr>
          </a:p>
        </p:txBody>
      </p:sp>
      <p:sp>
        <p:nvSpPr>
          <p:cNvPr id="3" name="文本框 2"/>
          <p:cNvSpPr txBox="1"/>
          <p:nvPr/>
        </p:nvSpPr>
        <p:spPr>
          <a:xfrm>
            <a:off x="10514965" y="264795"/>
            <a:ext cx="1323340" cy="337185"/>
          </a:xfrm>
          <a:prstGeom prst="rect">
            <a:avLst/>
          </a:prstGeom>
          <a:noFill/>
        </p:spPr>
        <p:txBody>
          <a:bodyPr wrap="none" rtlCol="0">
            <a:spAutoFit/>
          </a:bodyPr>
          <a:lstStyle/>
          <a:p>
            <a:r>
              <a:rPr lang="en-US" altLang="zh-CN" sz="1600" dirty="0">
                <a:solidFill>
                  <a:schemeClr val="bg2"/>
                </a:solidFill>
              </a:rPr>
              <a:t>CQEIE 2024</a:t>
            </a:r>
            <a:endParaRPr lang="en-US" altLang="zh-CN" sz="1600" dirty="0">
              <a:solidFill>
                <a:schemeClr val="bg2"/>
              </a:solidFill>
            </a:endParaRPr>
          </a:p>
        </p:txBody>
      </p:sp>
      <p:pic>
        <p:nvPicPr>
          <p:cNvPr id="4" name="图片 3" descr="资源 13@3x"/>
          <p:cNvPicPr>
            <a:picLocks noChangeAspect="1"/>
          </p:cNvPicPr>
          <p:nvPr/>
        </p:nvPicPr>
        <p:blipFill>
          <a:blip r:embed="rId2"/>
          <a:stretch>
            <a:fillRect/>
          </a:stretch>
        </p:blipFill>
        <p:spPr>
          <a:xfrm>
            <a:off x="327025" y="219710"/>
            <a:ext cx="2256790" cy="427990"/>
          </a:xfrm>
          <a:prstGeom prst="rect">
            <a:avLst/>
          </a:prstGeom>
        </p:spPr>
      </p:pic>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471" y="118328"/>
            <a:ext cx="3842529" cy="583565"/>
          </a:xfrm>
          <a:prstGeom prst="rect">
            <a:avLst/>
          </a:prstGeom>
          <a:noFill/>
        </p:spPr>
        <p:txBody>
          <a:bodyPr wrap="square" rtlCol="0">
            <a:spAutoFit/>
          </a:bodyPr>
          <a:lstStyle/>
          <a:p>
            <a:r>
              <a:rPr lang="zh-CN" altLang="en-US" sz="3200" b="0" i="0" u="none" strike="noStrike" baseline="0" dirty="0">
                <a:latin typeface="+mj-ea"/>
                <a:ea typeface="+mj-ea"/>
              </a:rPr>
              <a:t>认识单片机</a:t>
            </a:r>
            <a:endParaRPr lang="zh-CN" altLang="en-US" sz="3200" b="0" i="0" u="none" strike="noStrike" baseline="0" dirty="0">
              <a:latin typeface="+mj-ea"/>
              <a:ea typeface="+mj-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TextBox 1"/>
          <p:cNvSpPr txBox="1"/>
          <p:nvPr/>
        </p:nvSpPr>
        <p:spPr>
          <a:xfrm>
            <a:off x="804155" y="4757398"/>
            <a:ext cx="10874129" cy="398780"/>
          </a:xfrm>
          <a:prstGeom prst="rect">
            <a:avLst/>
          </a:prstGeom>
          <a:noFill/>
        </p:spPr>
        <p:txBody>
          <a:bodyPr wrap="square" rtlCol="0">
            <a:spAutoFit/>
          </a:bodyPr>
          <a:lstStyle/>
          <a:p>
            <a:r>
              <a:rPr lang="en-US" altLang="zh-CN" sz="2000" dirty="0">
                <a:latin typeface="+mj-ea"/>
                <a:ea typeface="+mj-ea"/>
              </a:rPr>
              <a:t>       </a:t>
            </a:r>
            <a:endParaRPr lang="en-US" altLang="zh-CN" sz="2000" b="0" i="0" u="none" strike="noStrike" baseline="0" dirty="0">
              <a:latin typeface="+mj-ea"/>
              <a:ea typeface="+mj-ea"/>
            </a:endParaRPr>
          </a:p>
        </p:txBody>
      </p:sp>
      <p:sp>
        <p:nvSpPr>
          <p:cNvPr id="3" name="文本框 2"/>
          <p:cNvSpPr txBox="1"/>
          <p:nvPr/>
        </p:nvSpPr>
        <p:spPr>
          <a:xfrm>
            <a:off x="203200" y="906780"/>
            <a:ext cx="8722360" cy="753110"/>
          </a:xfrm>
          <a:prstGeom prst="rect">
            <a:avLst/>
          </a:prstGeom>
          <a:noFill/>
        </p:spPr>
        <p:txBody>
          <a:bodyPr wrap="square" rtlCol="0">
            <a:noAutofit/>
          </a:bodyPr>
          <a:p>
            <a:r>
              <a:rPr lang="zh-CN" altLang="en-US" sz="2400"/>
              <a:t>单片机就是一个小而完善的微型计算机系统</a:t>
            </a:r>
            <a:endParaRPr lang="zh-CN" altLang="en-US" sz="2400"/>
          </a:p>
          <a:p>
            <a:endParaRPr lang="zh-CN" altLang="en-US" sz="2400"/>
          </a:p>
        </p:txBody>
      </p:sp>
      <p:pic>
        <p:nvPicPr>
          <p:cNvPr id="10" name="图片 9" descr="image"/>
          <p:cNvPicPr>
            <a:picLocks noChangeAspect="1"/>
          </p:cNvPicPr>
          <p:nvPr/>
        </p:nvPicPr>
        <p:blipFill>
          <a:blip r:embed="rId4"/>
          <a:stretch>
            <a:fillRect/>
          </a:stretch>
        </p:blipFill>
        <p:spPr>
          <a:xfrm>
            <a:off x="306070" y="1752600"/>
            <a:ext cx="6374765" cy="3145155"/>
          </a:xfrm>
          <a:prstGeom prst="rect">
            <a:avLst/>
          </a:prstGeom>
        </p:spPr>
      </p:pic>
      <p:sp>
        <p:nvSpPr>
          <p:cNvPr id="11" name="文本框 10"/>
          <p:cNvSpPr txBox="1"/>
          <p:nvPr/>
        </p:nvSpPr>
        <p:spPr>
          <a:xfrm>
            <a:off x="306070" y="5405755"/>
            <a:ext cx="8722360" cy="368300"/>
          </a:xfrm>
          <a:prstGeom prst="rect">
            <a:avLst/>
          </a:prstGeom>
          <a:noFill/>
        </p:spPr>
        <p:txBody>
          <a:bodyPr wrap="square" rtlCol="0">
            <a:spAutoFit/>
          </a:bodyPr>
          <a:p>
            <a:r>
              <a:rPr lang="zh-CN" altLang="en-US"/>
              <a:t>想要实现什么功能相应添加一些外设</a:t>
            </a:r>
            <a:endParaRPr lang="zh-CN" altLang="en-US"/>
          </a:p>
        </p:txBody>
      </p:sp>
      <p:pic>
        <p:nvPicPr>
          <p:cNvPr id="12" name="图片 11"/>
          <p:cNvPicPr>
            <a:picLocks noChangeAspect="1"/>
          </p:cNvPicPr>
          <p:nvPr/>
        </p:nvPicPr>
        <p:blipFill>
          <a:blip r:embed="rId5"/>
          <a:stretch>
            <a:fillRect/>
          </a:stretch>
        </p:blipFill>
        <p:spPr>
          <a:xfrm>
            <a:off x="7540625" y="991235"/>
            <a:ext cx="1257300" cy="1428750"/>
          </a:xfrm>
          <a:prstGeom prst="rect">
            <a:avLst/>
          </a:prstGeom>
        </p:spPr>
      </p:pic>
      <p:sp>
        <p:nvSpPr>
          <p:cNvPr id="13" name="文本框 12"/>
          <p:cNvSpPr txBox="1"/>
          <p:nvPr/>
        </p:nvSpPr>
        <p:spPr>
          <a:xfrm>
            <a:off x="7682865" y="2258695"/>
            <a:ext cx="770890" cy="368300"/>
          </a:xfrm>
          <a:prstGeom prst="rect">
            <a:avLst/>
          </a:prstGeom>
          <a:noFill/>
        </p:spPr>
        <p:txBody>
          <a:bodyPr wrap="square" rtlCol="0">
            <a:spAutoFit/>
          </a:bodyPr>
          <a:p>
            <a:r>
              <a:rPr lang="en-US" altLang="zh-CN"/>
              <a:t>l298n</a:t>
            </a:r>
            <a:endParaRPr lang="en-US" altLang="zh-CN"/>
          </a:p>
        </p:txBody>
      </p:sp>
      <p:pic>
        <p:nvPicPr>
          <p:cNvPr id="14" name="图片 13"/>
          <p:cNvPicPr>
            <a:picLocks noChangeAspect="1"/>
          </p:cNvPicPr>
          <p:nvPr/>
        </p:nvPicPr>
        <p:blipFill>
          <a:blip r:embed="rId6"/>
          <a:stretch>
            <a:fillRect/>
          </a:stretch>
        </p:blipFill>
        <p:spPr>
          <a:xfrm>
            <a:off x="9519285" y="829945"/>
            <a:ext cx="1600200" cy="1428750"/>
          </a:xfrm>
          <a:prstGeom prst="rect">
            <a:avLst/>
          </a:prstGeom>
        </p:spPr>
      </p:pic>
      <p:sp>
        <p:nvSpPr>
          <p:cNvPr id="15" name="文本框 14"/>
          <p:cNvSpPr txBox="1"/>
          <p:nvPr/>
        </p:nvSpPr>
        <p:spPr>
          <a:xfrm>
            <a:off x="9747250" y="2419985"/>
            <a:ext cx="770890" cy="368300"/>
          </a:xfrm>
          <a:prstGeom prst="rect">
            <a:avLst/>
          </a:prstGeom>
          <a:noFill/>
        </p:spPr>
        <p:txBody>
          <a:bodyPr wrap="square" rtlCol="0">
            <a:spAutoFit/>
          </a:bodyPr>
          <a:p>
            <a:r>
              <a:rPr lang="zh-CN" altLang="en-US"/>
              <a:t>舵机</a:t>
            </a:r>
            <a:endParaRPr lang="zh-CN" altLang="en-US"/>
          </a:p>
        </p:txBody>
      </p:sp>
      <p:pic>
        <p:nvPicPr>
          <p:cNvPr id="16" name="图片 15"/>
          <p:cNvPicPr>
            <a:picLocks noChangeAspect="1"/>
          </p:cNvPicPr>
          <p:nvPr/>
        </p:nvPicPr>
        <p:blipFill>
          <a:blip r:embed="rId7"/>
          <a:stretch>
            <a:fillRect/>
          </a:stretch>
        </p:blipFill>
        <p:spPr>
          <a:xfrm>
            <a:off x="7439660" y="2912110"/>
            <a:ext cx="1676400" cy="1762125"/>
          </a:xfrm>
          <a:prstGeom prst="rect">
            <a:avLst/>
          </a:prstGeom>
        </p:spPr>
      </p:pic>
      <p:sp>
        <p:nvSpPr>
          <p:cNvPr id="18" name="文本框 17"/>
          <p:cNvSpPr txBox="1"/>
          <p:nvPr/>
        </p:nvSpPr>
        <p:spPr>
          <a:xfrm>
            <a:off x="7783830" y="4787900"/>
            <a:ext cx="770890" cy="368300"/>
          </a:xfrm>
          <a:prstGeom prst="rect">
            <a:avLst/>
          </a:prstGeom>
          <a:noFill/>
        </p:spPr>
        <p:txBody>
          <a:bodyPr wrap="square" rtlCol="0">
            <a:spAutoFit/>
          </a:bodyPr>
          <a:p>
            <a:r>
              <a:rPr lang="zh-CN" altLang="en-US"/>
              <a:t>电池</a:t>
            </a:r>
            <a:endParaRPr lang="zh-CN" altLang="en-US"/>
          </a:p>
        </p:txBody>
      </p:sp>
      <p:pic>
        <p:nvPicPr>
          <p:cNvPr id="19" name="图片 18"/>
          <p:cNvPicPr>
            <a:picLocks noChangeAspect="1"/>
          </p:cNvPicPr>
          <p:nvPr/>
        </p:nvPicPr>
        <p:blipFill>
          <a:blip r:embed="rId8"/>
          <a:stretch>
            <a:fillRect/>
          </a:stretch>
        </p:blipFill>
        <p:spPr>
          <a:xfrm>
            <a:off x="9624060" y="3079115"/>
            <a:ext cx="1390650" cy="1428750"/>
          </a:xfrm>
          <a:prstGeom prst="rect">
            <a:avLst/>
          </a:prstGeom>
        </p:spPr>
      </p:pic>
      <p:sp>
        <p:nvSpPr>
          <p:cNvPr id="20" name="文本框 19"/>
          <p:cNvSpPr txBox="1"/>
          <p:nvPr/>
        </p:nvSpPr>
        <p:spPr>
          <a:xfrm>
            <a:off x="9933940" y="4757420"/>
            <a:ext cx="770890" cy="368300"/>
          </a:xfrm>
          <a:prstGeom prst="rect">
            <a:avLst/>
          </a:prstGeom>
          <a:noFill/>
        </p:spPr>
        <p:txBody>
          <a:bodyPr wrap="square" rtlCol="0">
            <a:spAutoFit/>
          </a:bodyPr>
          <a:p>
            <a:r>
              <a:rPr lang="zh-CN" altLang="en-US"/>
              <a:t>马达</a:t>
            </a:r>
            <a:endParaRPr lang="zh-CN" altLang="en-US"/>
          </a:p>
        </p:txBody>
      </p:sp>
      <p:pic>
        <p:nvPicPr>
          <p:cNvPr id="2" name="图片 1"/>
          <p:cNvPicPr>
            <a:picLocks noChangeAspect="1"/>
          </p:cNvPicPr>
          <p:nvPr/>
        </p:nvPicPr>
        <p:blipFill>
          <a:blip r:embed="rId9"/>
          <a:stretch>
            <a:fillRect/>
          </a:stretch>
        </p:blipFill>
        <p:spPr>
          <a:xfrm>
            <a:off x="2735580" y="-84455"/>
            <a:ext cx="1090295" cy="9886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9" name="图片 8" descr="卓越工程师学院VI（临时）2-2-29"/>
          <p:cNvPicPr>
            <a:picLocks noChangeAspect="1"/>
          </p:cNvPicPr>
          <p:nvPr/>
        </p:nvPicPr>
        <p:blipFill>
          <a:blip r:embed="rId1"/>
          <a:stretch>
            <a:fillRect/>
          </a:stretch>
        </p:blipFill>
        <p:spPr>
          <a:xfrm>
            <a:off x="-73660" y="-12700"/>
            <a:ext cx="12205335" cy="6883400"/>
          </a:xfrm>
          <a:prstGeom prst="rect">
            <a:avLst/>
          </a:prstGeom>
        </p:spPr>
      </p:pic>
      <p:sp>
        <p:nvSpPr>
          <p:cNvPr id="3" name="文本框 2"/>
          <p:cNvSpPr txBox="1"/>
          <p:nvPr/>
        </p:nvSpPr>
        <p:spPr>
          <a:xfrm>
            <a:off x="10514965" y="264795"/>
            <a:ext cx="1323340" cy="337185"/>
          </a:xfrm>
          <a:prstGeom prst="rect">
            <a:avLst/>
          </a:prstGeom>
          <a:noFill/>
        </p:spPr>
        <p:txBody>
          <a:bodyPr wrap="none" rtlCol="0">
            <a:spAutoFit/>
          </a:bodyPr>
          <a:lstStyle/>
          <a:p>
            <a:r>
              <a:rPr lang="en-US" altLang="zh-CN" sz="1600" dirty="0">
                <a:solidFill>
                  <a:schemeClr val="bg2"/>
                </a:solidFill>
              </a:rPr>
              <a:t>CQEIE 2024</a:t>
            </a:r>
            <a:endParaRPr lang="en-US" altLang="zh-CN" sz="1600" dirty="0">
              <a:solidFill>
                <a:schemeClr val="bg2"/>
              </a:solidFill>
            </a:endParaRPr>
          </a:p>
        </p:txBody>
      </p:sp>
      <p:pic>
        <p:nvPicPr>
          <p:cNvPr id="4" name="图片 3" descr="资源 13@3x"/>
          <p:cNvPicPr>
            <a:picLocks noChangeAspect="1"/>
          </p:cNvPicPr>
          <p:nvPr/>
        </p:nvPicPr>
        <p:blipFill>
          <a:blip r:embed="rId2"/>
          <a:stretch>
            <a:fillRect/>
          </a:stretch>
        </p:blipFill>
        <p:spPr>
          <a:xfrm>
            <a:off x="327025" y="219710"/>
            <a:ext cx="2256790" cy="427990"/>
          </a:xfrm>
          <a:prstGeom prst="rect">
            <a:avLst/>
          </a:prstGeom>
        </p:spPr>
      </p:pic>
      <p:sp>
        <p:nvSpPr>
          <p:cNvPr id="10" name="文本框 9"/>
          <p:cNvSpPr txBox="1"/>
          <p:nvPr/>
        </p:nvSpPr>
        <p:spPr>
          <a:xfrm>
            <a:off x="654685" y="2052320"/>
            <a:ext cx="5020310" cy="1806575"/>
          </a:xfrm>
          <a:prstGeom prst="rect">
            <a:avLst/>
          </a:prstGeom>
          <a:noFill/>
        </p:spPr>
        <p:txBody>
          <a:bodyPr wrap="square">
            <a:noAutofit/>
          </a:bodyPr>
          <a:lstStyle/>
          <a:p>
            <a:pPr indent="0">
              <a:lnSpc>
                <a:spcPct val="200000"/>
              </a:lnSpc>
              <a:buNone/>
            </a:pPr>
            <a:r>
              <a:rPr lang="zh-CN" altLang="en-US" sz="2400" b="0" i="0" u="none" strike="noStrike" baseline="0" dirty="0">
                <a:solidFill>
                  <a:schemeClr val="bg1"/>
                </a:solidFill>
                <a:latin typeface="+mj-ea"/>
                <a:ea typeface="+mj-ea"/>
              </a:rPr>
              <a:t>如何让一个简单的</a:t>
            </a:r>
            <a:r>
              <a:rPr lang="en-US" altLang="zh-CN" sz="2400" b="0" i="0" u="none" strike="noStrike" baseline="0" dirty="0">
                <a:solidFill>
                  <a:schemeClr val="bg1"/>
                </a:solidFill>
                <a:latin typeface="+mj-ea"/>
                <a:ea typeface="+mj-ea"/>
              </a:rPr>
              <a:t>LED</a:t>
            </a:r>
            <a:r>
              <a:rPr lang="zh-CN" altLang="en-US" sz="2400" b="0" i="0" u="none" strike="noStrike" baseline="0" dirty="0">
                <a:solidFill>
                  <a:schemeClr val="bg1"/>
                </a:solidFill>
                <a:latin typeface="+mj-ea"/>
                <a:ea typeface="+mj-ea"/>
              </a:rPr>
              <a:t>灯亮起来？</a:t>
            </a:r>
            <a:endParaRPr lang="zh-CN" altLang="en-US" sz="2400" b="0" i="0" u="none" strike="noStrike" baseline="0" dirty="0">
              <a:solidFill>
                <a:schemeClr val="bg1"/>
              </a:solidFill>
              <a:latin typeface="+mj-ea"/>
              <a:ea typeface="+mj-ea"/>
            </a:endParaRPr>
          </a:p>
          <a:p>
            <a:pPr indent="0">
              <a:lnSpc>
                <a:spcPct val="200000"/>
              </a:lnSpc>
              <a:buNone/>
            </a:pPr>
            <a:r>
              <a:rPr lang="zh-CN" altLang="en-US" sz="2400" b="0" i="0" u="none" strike="noStrike" baseline="0" dirty="0">
                <a:solidFill>
                  <a:schemeClr val="bg1"/>
                </a:solidFill>
                <a:latin typeface="+mj-ea"/>
                <a:ea typeface="+mj-ea"/>
              </a:rPr>
              <a:t>如何让一个马达转起来？</a:t>
            </a:r>
            <a:endParaRPr lang="en-US" altLang="zh-CN" sz="2400" b="0" i="0" u="none" strike="noStrike" baseline="0" dirty="0">
              <a:solidFill>
                <a:schemeClr val="bg1"/>
              </a:solidFill>
              <a:latin typeface="+mj-ea"/>
              <a:ea typeface="+mj-ea"/>
            </a:endParaRPr>
          </a:p>
          <a:p>
            <a:pPr marL="342900" indent="-342900">
              <a:buAutoNum type="arabicPeriod"/>
            </a:pPr>
            <a:endParaRPr lang="en-US" altLang="zh-CN" sz="1800" b="0" i="0" u="none" strike="noStrike" baseline="0" dirty="0">
              <a:solidFill>
                <a:schemeClr val="bg1"/>
              </a:solidFill>
              <a:latin typeface="+mj-ea"/>
              <a:ea typeface="+mj-ea"/>
            </a:endParaRPr>
          </a:p>
        </p:txBody>
      </p:sp>
      <p:pic>
        <p:nvPicPr>
          <p:cNvPr id="2" name="图片 1"/>
          <p:cNvPicPr>
            <a:picLocks noChangeAspect="1"/>
          </p:cNvPicPr>
          <p:nvPr/>
        </p:nvPicPr>
        <p:blipFill>
          <a:blip r:embed="rId3"/>
          <a:stretch>
            <a:fillRect/>
          </a:stretch>
        </p:blipFill>
        <p:spPr>
          <a:xfrm>
            <a:off x="7729220" y="1492250"/>
            <a:ext cx="3429635" cy="2635885"/>
          </a:xfrm>
          <a:prstGeom prst="rect">
            <a:avLst/>
          </a:prstGeom>
        </p:spPr>
      </p:pic>
      <p:sp>
        <p:nvSpPr>
          <p:cNvPr id="8" name="文本框 7"/>
          <p:cNvSpPr txBox="1"/>
          <p:nvPr/>
        </p:nvSpPr>
        <p:spPr>
          <a:xfrm>
            <a:off x="5122545" y="4643755"/>
            <a:ext cx="6259195" cy="1845310"/>
          </a:xfrm>
          <a:prstGeom prst="rect">
            <a:avLst/>
          </a:prstGeom>
          <a:noFill/>
        </p:spPr>
        <p:txBody>
          <a:bodyPr wrap="square">
            <a:spAutoFit/>
          </a:bodyPr>
          <a:p>
            <a:pPr indent="0">
              <a:lnSpc>
                <a:spcPct val="200000"/>
              </a:lnSpc>
              <a:buNone/>
            </a:pPr>
            <a:r>
              <a:rPr lang="zh-CN" altLang="en-US" sz="2400" b="0" i="0" u="none" strike="noStrike" baseline="0" dirty="0">
                <a:solidFill>
                  <a:schemeClr val="bg1"/>
                </a:solidFill>
                <a:latin typeface="+mj-ea"/>
                <a:ea typeface="+mj-ea"/>
              </a:rPr>
              <a:t>电压 </a:t>
            </a:r>
            <a:r>
              <a:rPr lang="en-US" altLang="zh-CN" sz="2400" b="0" i="0" u="none" strike="noStrike" baseline="0" dirty="0">
                <a:solidFill>
                  <a:schemeClr val="bg1"/>
                </a:solidFill>
                <a:latin typeface="+mj-ea"/>
                <a:ea typeface="+mj-ea"/>
              </a:rPr>
              <a:t>= </a:t>
            </a:r>
            <a:r>
              <a:rPr lang="zh-CN" altLang="en-US" sz="2400" b="0" i="0" u="none" strike="noStrike" baseline="0" dirty="0">
                <a:solidFill>
                  <a:schemeClr val="bg1"/>
                </a:solidFill>
                <a:latin typeface="+mj-ea"/>
                <a:ea typeface="+mj-ea"/>
              </a:rPr>
              <a:t>电平</a:t>
            </a:r>
            <a:endParaRPr lang="zh-CN" altLang="en-US" sz="2400" b="0" i="0" u="none" strike="noStrike" baseline="0" dirty="0">
              <a:solidFill>
                <a:schemeClr val="bg1"/>
              </a:solidFill>
              <a:latin typeface="+mj-ea"/>
              <a:ea typeface="+mj-ea"/>
            </a:endParaRPr>
          </a:p>
          <a:p>
            <a:pPr indent="0">
              <a:lnSpc>
                <a:spcPct val="200000"/>
              </a:lnSpc>
              <a:buNone/>
            </a:pPr>
            <a:r>
              <a:rPr lang="zh-CN" altLang="en-US" sz="2400" b="0" i="0" u="none" strike="noStrike" baseline="0" dirty="0">
                <a:solidFill>
                  <a:schemeClr val="bg1"/>
                </a:solidFill>
                <a:latin typeface="+mj-ea"/>
                <a:ea typeface="+mj-ea"/>
              </a:rPr>
              <a:t>高电压 </a:t>
            </a:r>
            <a:r>
              <a:rPr lang="en-US" altLang="zh-CN" sz="2400" b="0" i="0" u="none" strike="noStrike" baseline="0" dirty="0">
                <a:solidFill>
                  <a:schemeClr val="bg1"/>
                </a:solidFill>
                <a:latin typeface="+mj-ea"/>
                <a:ea typeface="+mj-ea"/>
              </a:rPr>
              <a:t>= </a:t>
            </a:r>
            <a:r>
              <a:rPr lang="zh-CN" altLang="en-US" sz="2400" b="0" i="0" u="none" strike="noStrike" baseline="0" dirty="0">
                <a:solidFill>
                  <a:schemeClr val="bg1"/>
                </a:solidFill>
                <a:latin typeface="+mj-ea"/>
                <a:ea typeface="+mj-ea"/>
              </a:rPr>
              <a:t>高电平</a:t>
            </a:r>
            <a:r>
              <a:rPr lang="en-US" altLang="zh-CN" sz="2400" b="0" i="0" u="none" strike="noStrike" baseline="0" dirty="0">
                <a:solidFill>
                  <a:schemeClr val="bg1"/>
                </a:solidFill>
                <a:latin typeface="+mj-ea"/>
                <a:ea typeface="+mj-ea"/>
              </a:rPr>
              <a:t>VCC</a:t>
            </a:r>
            <a:r>
              <a:rPr lang="zh-CN" altLang="en-US" sz="2400" b="0" i="0" u="none" strike="noStrike" baseline="0" dirty="0">
                <a:solidFill>
                  <a:schemeClr val="bg1"/>
                </a:solidFill>
                <a:latin typeface="+mj-ea"/>
                <a:ea typeface="+mj-ea"/>
              </a:rPr>
              <a:t> </a:t>
            </a:r>
            <a:r>
              <a:rPr lang="en-US" altLang="zh-CN" sz="2400" b="0" i="0" u="none" strike="noStrike" baseline="0" dirty="0">
                <a:solidFill>
                  <a:schemeClr val="bg1"/>
                </a:solidFill>
                <a:latin typeface="+mj-ea"/>
                <a:ea typeface="+mj-ea"/>
              </a:rPr>
              <a:t>  </a:t>
            </a:r>
            <a:r>
              <a:rPr lang="zh-CN" altLang="en-US" sz="2400" b="0" i="0" u="none" strike="noStrike" baseline="0" dirty="0">
                <a:solidFill>
                  <a:schemeClr val="bg1"/>
                </a:solidFill>
                <a:latin typeface="+mj-ea"/>
                <a:ea typeface="+mj-ea"/>
              </a:rPr>
              <a:t>低电压 </a:t>
            </a:r>
            <a:r>
              <a:rPr lang="en-US" altLang="zh-CN" sz="2400" b="0" i="0" u="none" strike="noStrike" baseline="0" dirty="0">
                <a:solidFill>
                  <a:schemeClr val="bg1"/>
                </a:solidFill>
                <a:latin typeface="+mj-ea"/>
                <a:ea typeface="+mj-ea"/>
              </a:rPr>
              <a:t>= </a:t>
            </a:r>
            <a:r>
              <a:rPr lang="zh-CN" altLang="en-US" sz="2400" b="0" i="0" u="none" strike="noStrike" baseline="0" dirty="0">
                <a:solidFill>
                  <a:schemeClr val="bg1"/>
                </a:solidFill>
                <a:latin typeface="+mj-ea"/>
                <a:ea typeface="+mj-ea"/>
              </a:rPr>
              <a:t>低电平</a:t>
            </a:r>
            <a:r>
              <a:rPr lang="en-US" altLang="zh-CN" sz="2400" b="0" i="0" u="none" strike="noStrike" baseline="0" dirty="0">
                <a:solidFill>
                  <a:schemeClr val="bg1"/>
                </a:solidFill>
                <a:latin typeface="+mj-ea"/>
                <a:ea typeface="+mj-ea"/>
              </a:rPr>
              <a:t>GND</a:t>
            </a:r>
            <a:endParaRPr lang="en-US" altLang="zh-CN" sz="2400" b="0" i="0" u="none" strike="noStrike" baseline="0" dirty="0">
              <a:solidFill>
                <a:schemeClr val="bg1"/>
              </a:solidFill>
              <a:latin typeface="+mj-ea"/>
              <a:ea typeface="+mj-ea"/>
            </a:endParaRPr>
          </a:p>
          <a:p>
            <a:pPr marL="342900" indent="-342900">
              <a:buAutoNum type="arabicPeriod"/>
            </a:pPr>
            <a:endParaRPr lang="en-US" altLang="zh-CN" sz="1800" b="0" i="0" u="none" strike="noStrike" baseline="0" dirty="0">
              <a:solidFill>
                <a:schemeClr val="bg1"/>
              </a:solidFill>
              <a:latin typeface="+mj-ea"/>
              <a:ea typeface="+mj-ea"/>
            </a:endParaRPr>
          </a:p>
        </p:txBody>
      </p:sp>
      <p:sp>
        <p:nvSpPr>
          <p:cNvPr id="11" name="文本框 10"/>
          <p:cNvSpPr txBox="1"/>
          <p:nvPr/>
        </p:nvSpPr>
        <p:spPr>
          <a:xfrm>
            <a:off x="654474" y="3538766"/>
            <a:ext cx="5020294" cy="1845310"/>
          </a:xfrm>
          <a:prstGeom prst="rect">
            <a:avLst/>
          </a:prstGeom>
          <a:noFill/>
        </p:spPr>
        <p:txBody>
          <a:bodyPr wrap="square">
            <a:spAutoFit/>
          </a:bodyPr>
          <a:p>
            <a:pPr indent="0">
              <a:lnSpc>
                <a:spcPct val="200000"/>
              </a:lnSpc>
              <a:buNone/>
            </a:pPr>
            <a:r>
              <a:rPr lang="zh-CN" altLang="en-US" sz="2400" b="0" i="0" u="none" strike="noStrike" baseline="0" dirty="0">
                <a:solidFill>
                  <a:schemeClr val="bg1"/>
                </a:solidFill>
                <a:latin typeface="+mj-ea"/>
                <a:ea typeface="+mj-ea"/>
              </a:rPr>
              <a:t>如何在单片机上实现输出高电平，实现电灯，马达转动？</a:t>
            </a:r>
            <a:endParaRPr lang="en-US" altLang="zh-CN" sz="2400" b="0" i="0" u="none" strike="noStrike" baseline="0" dirty="0">
              <a:solidFill>
                <a:schemeClr val="bg1"/>
              </a:solidFill>
              <a:latin typeface="+mj-ea"/>
              <a:ea typeface="+mj-ea"/>
            </a:endParaRPr>
          </a:p>
          <a:p>
            <a:pPr marL="342900" indent="-342900">
              <a:buAutoNum type="arabicPeriod"/>
            </a:pPr>
            <a:endParaRPr lang="en-US" altLang="zh-CN" sz="1800" b="0" i="0" u="none" strike="noStrike" baseline="0" dirty="0">
              <a:solidFill>
                <a:schemeClr val="bg1"/>
              </a:solidFill>
              <a:latin typeface="+mj-ea"/>
              <a:ea typeface="+mj-ea"/>
            </a:endParaRPr>
          </a:p>
        </p:txBody>
      </p:sp>
      <p:sp>
        <p:nvSpPr>
          <p:cNvPr id="12" name="文本框 11"/>
          <p:cNvSpPr txBox="1"/>
          <p:nvPr/>
        </p:nvSpPr>
        <p:spPr>
          <a:xfrm>
            <a:off x="5289974" y="2459901"/>
            <a:ext cx="5020294" cy="1938020"/>
          </a:xfrm>
          <a:prstGeom prst="rect">
            <a:avLst/>
          </a:prstGeom>
          <a:noFill/>
        </p:spPr>
        <p:txBody>
          <a:bodyPr wrap="square">
            <a:spAutoFit/>
          </a:bodyPr>
          <a:p>
            <a:pPr indent="0">
              <a:lnSpc>
                <a:spcPct val="200000"/>
              </a:lnSpc>
              <a:buNone/>
            </a:pPr>
            <a:r>
              <a:rPr lang="en-US" altLang="zh-CN" sz="4000" b="1" i="0" u="none" strike="noStrike" baseline="0" dirty="0">
                <a:solidFill>
                  <a:srgbClr val="FF0000"/>
                </a:solidFill>
                <a:latin typeface="+mj-ea"/>
                <a:ea typeface="+mj-ea"/>
              </a:rPr>
              <a:t>GPIO</a:t>
            </a:r>
            <a:r>
              <a:rPr lang="zh-CN" altLang="en-US" sz="4000" b="1" i="0" u="none" strike="noStrike" baseline="0" dirty="0">
                <a:solidFill>
                  <a:srgbClr val="FF0000"/>
                </a:solidFill>
                <a:latin typeface="+mj-ea"/>
                <a:ea typeface="+mj-ea"/>
              </a:rPr>
              <a:t>！</a:t>
            </a:r>
            <a:endParaRPr lang="en-US" altLang="zh-CN" sz="4000" b="1" i="0" u="none" strike="noStrike" baseline="0" dirty="0">
              <a:solidFill>
                <a:srgbClr val="FF0000"/>
              </a:solidFill>
              <a:latin typeface="+mj-ea"/>
              <a:ea typeface="+mj-ea"/>
            </a:endParaRPr>
          </a:p>
          <a:p>
            <a:pPr marL="342900" indent="-342900">
              <a:buAutoNum type="arabicPeriod"/>
            </a:pPr>
            <a:endParaRPr lang="en-US" altLang="zh-CN" sz="4000" b="1" i="0" u="none" strike="noStrike" baseline="0" dirty="0">
              <a:solidFill>
                <a:srgbClr val="FF0000"/>
              </a:solidFill>
              <a:latin typeface="+mj-ea"/>
              <a:ea typeface="+mj-ea"/>
            </a:endParaRPr>
          </a:p>
        </p:txBody>
      </p:sp>
      <p:pic>
        <p:nvPicPr>
          <p:cNvPr id="5" name="图片 4"/>
          <p:cNvPicPr>
            <a:picLocks noChangeAspect="1"/>
          </p:cNvPicPr>
          <p:nvPr/>
        </p:nvPicPr>
        <p:blipFill>
          <a:blip r:embed="rId4"/>
          <a:stretch>
            <a:fillRect/>
          </a:stretch>
        </p:blipFill>
        <p:spPr>
          <a:xfrm>
            <a:off x="11041380" y="503555"/>
            <a:ext cx="1090295" cy="988695"/>
          </a:xfrm>
          <a:prstGeom prst="rect">
            <a:avLst/>
          </a:prstGeom>
        </p:spPr>
      </p:pic>
    </p:spTree>
    <p:custDataLst>
      <p:tags r:id="rId5"/>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66040" y="121920"/>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225" y="204470"/>
            <a:ext cx="8002905" cy="460375"/>
          </a:xfrm>
          <a:prstGeom prst="rect">
            <a:avLst/>
          </a:prstGeom>
          <a:noFill/>
        </p:spPr>
        <p:txBody>
          <a:bodyPr wrap="square" rtlCol="0">
            <a:spAutoFit/>
          </a:bodyPr>
          <a:lstStyle/>
          <a:p>
            <a:r>
              <a:rPr lang="zh-CN" altLang="en-US" sz="2400" b="0" i="0" baseline="0" dirty="0">
                <a:latin typeface="+mj-ea"/>
                <a:ea typeface="+mj-ea"/>
              </a:rPr>
              <a:t>什么是</a:t>
            </a:r>
            <a:r>
              <a:rPr lang="en-US" altLang="zh-CN" sz="2400" b="0" i="0" baseline="0" dirty="0">
                <a:latin typeface="+mj-ea"/>
                <a:ea typeface="+mj-ea"/>
              </a:rPr>
              <a:t>GPIO</a:t>
            </a:r>
            <a:r>
              <a:rPr lang="zh-CN" altLang="en-US" sz="2400" b="0" i="0" baseline="0" dirty="0">
                <a:latin typeface="+mj-ea"/>
                <a:ea typeface="+mj-ea"/>
              </a:rPr>
              <a:t>（General Purpose Input/Output）</a:t>
            </a:r>
            <a:endParaRPr lang="zh-CN" altLang="en-US" sz="2400" b="0" i="0" baseline="0" dirty="0">
              <a:latin typeface="+mj-ea"/>
              <a:ea typeface="+mj-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6" name="文本框 5"/>
          <p:cNvSpPr txBox="1"/>
          <p:nvPr/>
        </p:nvSpPr>
        <p:spPr>
          <a:xfrm>
            <a:off x="471805" y="737235"/>
            <a:ext cx="11523980" cy="5929630"/>
          </a:xfrm>
          <a:prstGeom prst="rect">
            <a:avLst/>
          </a:prstGeom>
          <a:noFill/>
        </p:spPr>
        <p:txBody>
          <a:bodyPr wrap="square" rtlCol="0">
            <a:noAutofit/>
          </a:bodyPr>
          <a:p>
            <a:pPr>
              <a:lnSpc>
                <a:spcPct val="140000"/>
              </a:lnSpc>
            </a:pPr>
            <a:r>
              <a:rPr sz="2800"/>
              <a:t>在嵌入式系统中，GPIO是一种用于</a:t>
            </a:r>
            <a:r>
              <a:rPr sz="2800">
                <a:solidFill>
                  <a:srgbClr val="FF0000"/>
                </a:solidFill>
              </a:rPr>
              <a:t>与外部设备进行数字信号交互的接口</a:t>
            </a:r>
            <a:r>
              <a:rPr sz="2800"/>
              <a:t>。它可以通过设置为</a:t>
            </a:r>
            <a:r>
              <a:rPr sz="2800">
                <a:solidFill>
                  <a:srgbClr val="FF0000"/>
                </a:solidFill>
              </a:rPr>
              <a:t>输入</a:t>
            </a:r>
            <a:r>
              <a:rPr sz="2800"/>
              <a:t>或</a:t>
            </a:r>
            <a:r>
              <a:rPr sz="2800">
                <a:solidFill>
                  <a:srgbClr val="FF0000"/>
                </a:solidFill>
              </a:rPr>
              <a:t>输出</a:t>
            </a:r>
            <a:r>
              <a:rPr sz="2800"/>
              <a:t>模式来读取或控制外部设备的状态。</a:t>
            </a:r>
            <a:endParaRPr sz="2800"/>
          </a:p>
          <a:p>
            <a:pPr>
              <a:lnSpc>
                <a:spcPct val="140000"/>
              </a:lnSpc>
            </a:pPr>
            <a:endParaRPr sz="2800"/>
          </a:p>
          <a:p>
            <a:pPr>
              <a:lnSpc>
                <a:spcPct val="140000"/>
              </a:lnSpc>
            </a:pPr>
            <a:r>
              <a:rPr lang="zh-CN" altLang="en-US" sz="2800">
                <a:sym typeface="+mn-ea"/>
              </a:rPr>
              <a:t>作为</a:t>
            </a:r>
            <a:r>
              <a:rPr lang="zh-CN" altLang="en-US" sz="2800">
                <a:solidFill>
                  <a:srgbClr val="FF0000"/>
                </a:solidFill>
                <a:sym typeface="+mn-ea"/>
              </a:rPr>
              <a:t>输入</a:t>
            </a:r>
            <a:r>
              <a:rPr lang="zh-CN" altLang="en-US" sz="2800">
                <a:sym typeface="+mn-ea"/>
              </a:rPr>
              <a:t>，GPIO可以</a:t>
            </a:r>
            <a:r>
              <a:rPr lang="zh-CN" altLang="en-US" sz="2800">
                <a:solidFill>
                  <a:srgbClr val="FF0000"/>
                </a:solidFill>
                <a:sym typeface="+mn-ea"/>
              </a:rPr>
              <a:t>接收来自传感器、开关或其他外部设备的信号</a:t>
            </a:r>
            <a:r>
              <a:rPr lang="zh-CN" altLang="en-US" sz="2800">
                <a:sym typeface="+mn-ea"/>
              </a:rPr>
              <a:t>，以便嵌入式系统可以根据这些信号做出相应的决策或执行特定的操作。</a:t>
            </a:r>
            <a:endParaRPr lang="zh-CN" altLang="en-US" sz="2800"/>
          </a:p>
          <a:p>
            <a:pPr>
              <a:lnSpc>
                <a:spcPct val="140000"/>
              </a:lnSpc>
            </a:pPr>
            <a:endParaRPr lang="zh-CN" altLang="en-US" sz="2800"/>
          </a:p>
          <a:p>
            <a:pPr>
              <a:lnSpc>
                <a:spcPct val="140000"/>
              </a:lnSpc>
            </a:pPr>
            <a:r>
              <a:rPr lang="zh-CN" altLang="en-US" sz="2800">
                <a:sym typeface="+mn-ea"/>
              </a:rPr>
              <a:t>作为</a:t>
            </a:r>
            <a:r>
              <a:rPr lang="zh-CN" altLang="en-US" sz="2800">
                <a:solidFill>
                  <a:srgbClr val="FF0000"/>
                </a:solidFill>
                <a:sym typeface="+mn-ea"/>
              </a:rPr>
              <a:t>输出</a:t>
            </a:r>
            <a:r>
              <a:rPr lang="zh-CN" altLang="en-US" sz="2800">
                <a:sym typeface="+mn-ea"/>
              </a:rPr>
              <a:t>，GPIO可以</a:t>
            </a:r>
            <a:r>
              <a:rPr lang="zh-CN" altLang="en-US" sz="2800">
                <a:solidFill>
                  <a:srgbClr val="FF0000"/>
                </a:solidFill>
                <a:sym typeface="+mn-ea"/>
              </a:rPr>
              <a:t>向外部设备发送数字信号</a:t>
            </a:r>
            <a:r>
              <a:rPr lang="zh-CN" altLang="en-US" sz="2800">
                <a:sym typeface="+mn-ea"/>
              </a:rPr>
              <a:t>，例如控制LED的亮灭、驱动电机运转等。通过改变输出信号的状态，嵌入式系统可以与外部设备进行交互。</a:t>
            </a:r>
            <a:endParaRPr lang="zh-CN" altLang="en-US" sz="2800"/>
          </a:p>
          <a:p>
            <a:pPr>
              <a:lnSpc>
                <a:spcPct val="140000"/>
              </a:lnSpc>
            </a:pPr>
            <a:endParaRPr lang="zh-CN" altLang="en-US" sz="2800"/>
          </a:p>
        </p:txBody>
      </p:sp>
      <p:pic>
        <p:nvPicPr>
          <p:cNvPr id="2" name="图片 1"/>
          <p:cNvPicPr>
            <a:picLocks noChangeAspect="1"/>
          </p:cNvPicPr>
          <p:nvPr/>
        </p:nvPicPr>
        <p:blipFill>
          <a:blip r:embed="rId4"/>
          <a:stretch>
            <a:fillRect/>
          </a:stretch>
        </p:blipFill>
        <p:spPr>
          <a:xfrm>
            <a:off x="10973435" y="5749925"/>
            <a:ext cx="1090295" cy="98869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66040" y="121920"/>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225" y="204470"/>
            <a:ext cx="8002905" cy="460375"/>
          </a:xfrm>
          <a:prstGeom prst="rect">
            <a:avLst/>
          </a:prstGeom>
          <a:noFill/>
        </p:spPr>
        <p:txBody>
          <a:bodyPr wrap="square" rtlCol="0">
            <a:spAutoFit/>
          </a:bodyPr>
          <a:lstStyle/>
          <a:p>
            <a:r>
              <a:rPr lang="zh-CN" altLang="en-US" sz="2400" b="0" i="0" baseline="0" dirty="0">
                <a:latin typeface="+mj-ea"/>
                <a:ea typeface="+mj-ea"/>
              </a:rPr>
              <a:t>什么是</a:t>
            </a:r>
            <a:r>
              <a:rPr lang="en-US" altLang="zh-CN" sz="2400" b="0" i="0" baseline="0" dirty="0">
                <a:latin typeface="+mj-ea"/>
                <a:ea typeface="+mj-ea"/>
              </a:rPr>
              <a:t>GPIO</a:t>
            </a:r>
            <a:r>
              <a:rPr lang="zh-CN" altLang="en-US" sz="2400" b="0" i="0" baseline="0" dirty="0">
                <a:latin typeface="+mj-ea"/>
                <a:ea typeface="+mj-ea"/>
              </a:rPr>
              <a:t>（General Purpose Input/Output）</a:t>
            </a:r>
            <a:endParaRPr lang="zh-CN" altLang="en-US" sz="2400" b="0" i="0" baseline="0" dirty="0">
              <a:latin typeface="+mj-ea"/>
              <a:ea typeface="+mj-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11" name="文本框 10"/>
          <p:cNvSpPr txBox="1"/>
          <p:nvPr/>
        </p:nvSpPr>
        <p:spPr>
          <a:xfrm>
            <a:off x="471805" y="931545"/>
            <a:ext cx="11430635" cy="5758180"/>
          </a:xfrm>
          <a:prstGeom prst="rect">
            <a:avLst/>
          </a:prstGeom>
          <a:noFill/>
        </p:spPr>
        <p:txBody>
          <a:bodyPr wrap="square" rtlCol="0">
            <a:noAutofit/>
          </a:bodyPr>
          <a:p>
            <a:r>
              <a:rPr lang="zh-CN" altLang="en-US" sz="2800"/>
              <a:t>在GPIO的输出模式下，可以设置引脚输出的电平状态，控制外部设备的工作状态。常见的输出模式有以下几种：</a:t>
            </a:r>
            <a:endParaRPr lang="zh-CN" altLang="en-US" sz="2800"/>
          </a:p>
          <a:p>
            <a:endParaRPr lang="zh-CN" altLang="en-US" sz="2800"/>
          </a:p>
          <a:p>
            <a:r>
              <a:rPr lang="zh-CN" altLang="en-US" sz="2800">
                <a:solidFill>
                  <a:srgbClr val="FF0000"/>
                </a:solidFill>
              </a:rPr>
              <a:t>推挽输出模式</a:t>
            </a:r>
            <a:r>
              <a:rPr lang="zh-CN" altLang="en-US" sz="2800"/>
              <a:t>：引脚输出的电平</a:t>
            </a:r>
            <a:r>
              <a:rPr lang="zh-CN" altLang="en-US" sz="2800">
                <a:solidFill>
                  <a:srgbClr val="FF0000"/>
                </a:solidFill>
              </a:rPr>
              <a:t>可以是高电平（Vcc）或低电平（GND）</a:t>
            </a:r>
            <a:r>
              <a:rPr lang="zh-CN" altLang="en-US" sz="2800"/>
              <a:t>。这是最常见的输出模式。</a:t>
            </a:r>
            <a:endParaRPr lang="zh-CN" altLang="en-US" sz="2800"/>
          </a:p>
          <a:p>
            <a:endParaRPr lang="zh-CN" altLang="en-US" sz="2800"/>
          </a:p>
          <a:p>
            <a:r>
              <a:rPr lang="zh-CN" altLang="en-US" sz="2800"/>
              <a:t>开漏输出模式：引脚输出的电平</a:t>
            </a:r>
            <a:r>
              <a:rPr lang="zh-CN" altLang="en-US" sz="2800">
                <a:solidFill>
                  <a:srgbClr val="FF0000"/>
                </a:solidFill>
              </a:rPr>
              <a:t>可以是低电平（GND），而不能输出高电平</a:t>
            </a:r>
            <a:r>
              <a:rPr lang="zh-CN" altLang="en-US" sz="2800"/>
              <a:t>。在引脚输出低电平时，会将引脚与GND连接，形成一个开漏（Open-Drain）结构。</a:t>
            </a:r>
            <a:endParaRPr lang="zh-CN" altLang="en-US" sz="2800"/>
          </a:p>
          <a:p>
            <a:endParaRPr lang="zh-CN" altLang="en-US" sz="2800"/>
          </a:p>
          <a:p>
            <a:r>
              <a:rPr lang="zh-CN" altLang="en-US" sz="2800"/>
              <a:t>三态输出模式（</a:t>
            </a:r>
            <a:r>
              <a:rPr lang="zh-CN" altLang="en-US" sz="2800"/>
              <a:t>浮空）：引脚既</a:t>
            </a:r>
            <a:r>
              <a:rPr lang="zh-CN" altLang="en-US" sz="2800">
                <a:solidFill>
                  <a:srgbClr val="FF0000"/>
                </a:solidFill>
              </a:rPr>
              <a:t>可以输出高电平，也可以输出低电平，还可以将引脚置为高阻态</a:t>
            </a:r>
            <a:r>
              <a:rPr lang="zh-CN" altLang="en-US" sz="2800"/>
              <a:t>（即不输出电平）。在高阻态下，引脚与外部电路断开，不会对外部电路产生干扰。</a:t>
            </a:r>
            <a:endParaRPr lang="zh-CN" altLang="en-US" sz="2800"/>
          </a:p>
          <a:p>
            <a:endParaRPr lang="zh-CN" altLang="en-US" sz="2800"/>
          </a:p>
        </p:txBody>
      </p:sp>
      <p:pic>
        <p:nvPicPr>
          <p:cNvPr id="2" name="图片 1"/>
          <p:cNvPicPr>
            <a:picLocks noChangeAspect="1"/>
          </p:cNvPicPr>
          <p:nvPr/>
        </p:nvPicPr>
        <p:blipFill>
          <a:blip r:embed="rId4"/>
          <a:stretch>
            <a:fillRect/>
          </a:stretch>
        </p:blipFill>
        <p:spPr>
          <a:xfrm>
            <a:off x="8578850" y="0"/>
            <a:ext cx="1090295" cy="98869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471" y="204688"/>
            <a:ext cx="3842529" cy="460375"/>
          </a:xfrm>
          <a:prstGeom prst="rect">
            <a:avLst/>
          </a:prstGeom>
          <a:noFill/>
        </p:spPr>
        <p:txBody>
          <a:bodyPr wrap="square" rtlCol="0">
            <a:spAutoFit/>
          </a:bodyPr>
          <a:lstStyle/>
          <a:p>
            <a:r>
              <a:rPr lang="zh-CN" altLang="en-US" sz="2400" b="0" i="0" u="none" strike="noStrike" baseline="0" dirty="0">
                <a:latin typeface="+mj-ea"/>
                <a:ea typeface="+mj-ea"/>
              </a:rPr>
              <a:t>如何控制单片机的</a:t>
            </a:r>
            <a:r>
              <a:rPr lang="en-US" altLang="zh-CN" sz="2400" b="0" i="0" u="none" strike="noStrike" baseline="0" dirty="0">
                <a:latin typeface="+mj-ea"/>
                <a:ea typeface="+mj-ea"/>
              </a:rPr>
              <a:t>GPIO</a:t>
            </a:r>
            <a:endParaRPr lang="en-US" altLang="zh-CN" sz="2400" b="0" i="0" u="none" strike="noStrike" baseline="0" dirty="0">
              <a:latin typeface="+mj-ea"/>
              <a:ea typeface="+mj-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TextBox 1"/>
          <p:cNvSpPr txBox="1"/>
          <p:nvPr/>
        </p:nvSpPr>
        <p:spPr>
          <a:xfrm>
            <a:off x="804155" y="4757398"/>
            <a:ext cx="10874129" cy="398780"/>
          </a:xfrm>
          <a:prstGeom prst="rect">
            <a:avLst/>
          </a:prstGeom>
          <a:noFill/>
        </p:spPr>
        <p:txBody>
          <a:bodyPr wrap="square" rtlCol="0">
            <a:spAutoFit/>
          </a:bodyPr>
          <a:lstStyle/>
          <a:p>
            <a:r>
              <a:rPr lang="en-US" altLang="zh-CN" sz="2000" dirty="0">
                <a:latin typeface="+mj-ea"/>
                <a:ea typeface="+mj-ea"/>
              </a:rPr>
              <a:t>       </a:t>
            </a:r>
            <a:endParaRPr lang="en-US" altLang="zh-CN" sz="2000" b="0" i="0" u="none" strike="noStrike" baseline="0" dirty="0">
              <a:latin typeface="+mj-ea"/>
              <a:ea typeface="+mj-ea"/>
            </a:endParaRPr>
          </a:p>
        </p:txBody>
      </p:sp>
      <p:sp>
        <p:nvSpPr>
          <p:cNvPr id="3" name="文本框 2"/>
          <p:cNvSpPr txBox="1"/>
          <p:nvPr/>
        </p:nvSpPr>
        <p:spPr>
          <a:xfrm>
            <a:off x="203200" y="829945"/>
            <a:ext cx="8722360" cy="1568450"/>
          </a:xfrm>
          <a:prstGeom prst="rect">
            <a:avLst/>
          </a:prstGeom>
          <a:noFill/>
        </p:spPr>
        <p:txBody>
          <a:bodyPr wrap="square" rtlCol="0">
            <a:spAutoFit/>
          </a:bodyPr>
          <a:p>
            <a:r>
              <a:rPr lang="zh-CN" altLang="en-US" sz="2400"/>
              <a:t>硬件抽象层（HAL）</a:t>
            </a:r>
            <a:endParaRPr lang="zh-CN" altLang="en-US" sz="2400"/>
          </a:p>
          <a:p>
            <a:r>
              <a:rPr lang="zh-CN" altLang="en-US" sz="2400"/>
              <a:t>HAL库是模块化的，封装了低层的硬件驱动，提供了更高层次的操作，如直接设置GPIO引脚的状态、配置ADC通道等</a:t>
            </a:r>
            <a:endParaRPr lang="zh-CN" altLang="en-US" sz="2400"/>
          </a:p>
          <a:p>
            <a:endParaRPr lang="zh-CN" altLang="en-US" sz="2400"/>
          </a:p>
        </p:txBody>
      </p:sp>
      <p:pic>
        <p:nvPicPr>
          <p:cNvPr id="2" name="图片 1"/>
          <p:cNvPicPr>
            <a:picLocks noChangeAspect="1"/>
          </p:cNvPicPr>
          <p:nvPr/>
        </p:nvPicPr>
        <p:blipFill>
          <a:blip r:embed="rId4"/>
          <a:srcRect b="7091"/>
          <a:stretch>
            <a:fillRect/>
          </a:stretch>
        </p:blipFill>
        <p:spPr>
          <a:xfrm>
            <a:off x="8477250" y="2788285"/>
            <a:ext cx="2933700" cy="2995295"/>
          </a:xfrm>
          <a:prstGeom prst="rect">
            <a:avLst/>
          </a:prstGeom>
        </p:spPr>
      </p:pic>
      <p:sp>
        <p:nvSpPr>
          <p:cNvPr id="4" name="文本框 3"/>
          <p:cNvSpPr txBox="1"/>
          <p:nvPr/>
        </p:nvSpPr>
        <p:spPr>
          <a:xfrm>
            <a:off x="8735060" y="5400675"/>
            <a:ext cx="2418080" cy="645160"/>
          </a:xfrm>
          <a:prstGeom prst="rect">
            <a:avLst/>
          </a:prstGeom>
          <a:noFill/>
        </p:spPr>
        <p:txBody>
          <a:bodyPr wrap="square" rtlCol="0">
            <a:spAutoFit/>
          </a:bodyPr>
          <a:p>
            <a:r>
              <a:rPr lang="zh-CN" altLang="en-US">
                <a:solidFill>
                  <a:srgbClr val="FF0000"/>
                </a:solidFill>
              </a:rPr>
              <a:t>一踩油门我就往前走</a:t>
            </a:r>
            <a:endParaRPr lang="zh-CN" altLang="en-US">
              <a:solidFill>
                <a:srgbClr val="FF0000"/>
              </a:solidFill>
            </a:endParaRPr>
          </a:p>
          <a:p>
            <a:endParaRPr lang="zh-CN" altLang="en-US">
              <a:solidFill>
                <a:srgbClr val="FF0000"/>
              </a:solidFill>
            </a:endParaRPr>
          </a:p>
        </p:txBody>
      </p:sp>
      <p:sp>
        <p:nvSpPr>
          <p:cNvPr id="6" name="文本框 5"/>
          <p:cNvSpPr txBox="1"/>
          <p:nvPr/>
        </p:nvSpPr>
        <p:spPr>
          <a:xfrm>
            <a:off x="288290" y="1714500"/>
            <a:ext cx="7131685" cy="4336415"/>
          </a:xfrm>
          <a:prstGeom prst="rect">
            <a:avLst/>
          </a:prstGeom>
          <a:noFill/>
        </p:spPr>
        <p:txBody>
          <a:bodyPr wrap="square" rtlCol="0">
            <a:spAutoFit/>
          </a:bodyPr>
          <a:p>
            <a:pPr>
              <a:lnSpc>
                <a:spcPct val="210000"/>
              </a:lnSpc>
            </a:pPr>
            <a:r>
              <a:rPr lang="en-US" altLang="zh-CN" sz="2400"/>
              <a:t>HAL</a:t>
            </a:r>
            <a:r>
              <a:rPr lang="zh-CN" altLang="en-US" sz="2400"/>
              <a:t>库开发流程</a:t>
            </a:r>
            <a:endParaRPr lang="zh-CN" altLang="en-US" sz="2400"/>
          </a:p>
          <a:p>
            <a:pPr>
              <a:lnSpc>
                <a:spcPct val="210000"/>
              </a:lnSpc>
            </a:pPr>
            <a:r>
              <a:rPr lang="en-US" altLang="zh-CN" sz="2400"/>
              <a:t>1</a:t>
            </a:r>
            <a:r>
              <a:rPr lang="zh-CN" altLang="en-US" sz="2400"/>
              <a:t>、</a:t>
            </a:r>
            <a:r>
              <a:rPr lang="en-US" altLang="zh-CN" sz="2400"/>
              <a:t>CubeMX</a:t>
            </a:r>
            <a:r>
              <a:rPr lang="zh-CN" altLang="en-US" sz="2400"/>
              <a:t>配置</a:t>
            </a:r>
            <a:r>
              <a:rPr lang="en-US" altLang="zh-CN" sz="2400"/>
              <a:t>stm32</a:t>
            </a:r>
            <a:r>
              <a:rPr lang="zh-CN" altLang="en-US" sz="2400"/>
              <a:t>的引脚信息</a:t>
            </a:r>
            <a:endParaRPr lang="zh-CN" altLang="en-US" sz="2400"/>
          </a:p>
          <a:p>
            <a:pPr>
              <a:lnSpc>
                <a:spcPct val="210000"/>
              </a:lnSpc>
            </a:pPr>
            <a:r>
              <a:rPr lang="en-US" altLang="zh-CN" sz="2400"/>
              <a:t>2</a:t>
            </a:r>
            <a:r>
              <a:rPr lang="zh-CN" altLang="en-US" sz="2400"/>
              <a:t>、代码的编写</a:t>
            </a:r>
            <a:endParaRPr lang="zh-CN" altLang="en-US" sz="2400"/>
          </a:p>
          <a:p>
            <a:pPr>
              <a:lnSpc>
                <a:spcPct val="210000"/>
              </a:lnSpc>
            </a:pPr>
            <a:r>
              <a:rPr lang="en-US" altLang="zh-CN" sz="2400"/>
              <a:t>3</a:t>
            </a:r>
            <a:r>
              <a:rPr lang="zh-CN" altLang="en-US" sz="2400"/>
              <a:t>、编译烧录</a:t>
            </a:r>
            <a:endParaRPr lang="zh-CN" altLang="en-US" sz="2400"/>
          </a:p>
          <a:p>
            <a:pPr>
              <a:lnSpc>
                <a:spcPct val="210000"/>
              </a:lnSpc>
            </a:pPr>
            <a:endParaRPr lang="zh-CN" altLang="en-US" sz="2400"/>
          </a:p>
          <a:p>
            <a:endParaRPr lang="zh-CN" altLang="en-US" sz="2400"/>
          </a:p>
        </p:txBody>
      </p:sp>
      <p:sp>
        <p:nvSpPr>
          <p:cNvPr id="8" name="文本框 7"/>
          <p:cNvSpPr txBox="1"/>
          <p:nvPr/>
        </p:nvSpPr>
        <p:spPr>
          <a:xfrm>
            <a:off x="203200" y="4289425"/>
            <a:ext cx="7131685" cy="2182495"/>
          </a:xfrm>
          <a:prstGeom prst="rect">
            <a:avLst/>
          </a:prstGeom>
          <a:noFill/>
        </p:spPr>
        <p:txBody>
          <a:bodyPr wrap="square" rtlCol="0">
            <a:spAutoFit/>
          </a:bodyPr>
          <a:p>
            <a:pPr>
              <a:lnSpc>
                <a:spcPct val="210000"/>
              </a:lnSpc>
            </a:pPr>
            <a:endParaRPr lang="zh-CN" altLang="en-US" sz="2000"/>
          </a:p>
          <a:p>
            <a:pPr>
              <a:lnSpc>
                <a:spcPct val="210000"/>
              </a:lnSpc>
            </a:pPr>
            <a:r>
              <a:rPr lang="zh-CN" altLang="en-US" sz="2000"/>
              <a:t>STM32CubeMX：负责项目配置和代码生成</a:t>
            </a:r>
            <a:endParaRPr lang="zh-CN" altLang="en-US" sz="2000"/>
          </a:p>
          <a:p>
            <a:pPr>
              <a:lnSpc>
                <a:spcPct val="160000"/>
              </a:lnSpc>
            </a:pPr>
            <a:r>
              <a:rPr lang="zh-CN" altLang="en-US" sz="2000"/>
              <a:t>Keil：负责代码的编写、编译、调试和烧录</a:t>
            </a:r>
            <a:endParaRPr lang="zh-CN" altLang="en-US" sz="2000"/>
          </a:p>
          <a:p>
            <a:endParaRPr lang="zh-CN" altLang="en-US" sz="2000"/>
          </a:p>
        </p:txBody>
      </p:sp>
      <p:pic>
        <p:nvPicPr>
          <p:cNvPr id="9" name="图片 8"/>
          <p:cNvPicPr>
            <a:picLocks noChangeAspect="1"/>
          </p:cNvPicPr>
          <p:nvPr/>
        </p:nvPicPr>
        <p:blipFill>
          <a:blip r:embed="rId5"/>
          <a:stretch>
            <a:fillRect/>
          </a:stretch>
        </p:blipFill>
        <p:spPr>
          <a:xfrm>
            <a:off x="11041380" y="5783580"/>
            <a:ext cx="1090295" cy="9886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35560" y="-6350"/>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225" y="204470"/>
            <a:ext cx="5825490" cy="460375"/>
          </a:xfrm>
          <a:prstGeom prst="rect">
            <a:avLst/>
          </a:prstGeom>
          <a:noFill/>
        </p:spPr>
        <p:txBody>
          <a:bodyPr wrap="square" rtlCol="0">
            <a:spAutoFit/>
          </a:bodyPr>
          <a:lstStyle/>
          <a:p>
            <a:r>
              <a:rPr lang="en-US" altLang="zh-CN" sz="2400">
                <a:sym typeface="+mn-ea"/>
              </a:rPr>
              <a:t>CubeMX</a:t>
            </a:r>
            <a:r>
              <a:rPr lang="zh-CN" altLang="en-US" sz="2400">
                <a:sym typeface="+mn-ea"/>
              </a:rPr>
              <a:t>配置</a:t>
            </a:r>
            <a:endParaRPr lang="en-US" altLang="zh-CN" sz="2400" b="0" i="0" baseline="0" dirty="0">
              <a:latin typeface="+mj-ea"/>
              <a:ea typeface="+mj-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2" name="文本框 1"/>
          <p:cNvSpPr txBox="1"/>
          <p:nvPr/>
        </p:nvSpPr>
        <p:spPr>
          <a:xfrm>
            <a:off x="4742815" y="184150"/>
            <a:ext cx="7138670" cy="820420"/>
          </a:xfrm>
          <a:prstGeom prst="rect">
            <a:avLst/>
          </a:prstGeom>
          <a:noFill/>
        </p:spPr>
        <p:txBody>
          <a:bodyPr wrap="square" rtlCol="0">
            <a:noAutofit/>
          </a:bodyPr>
          <a:p>
            <a:r>
              <a:rPr lang="zh-CN" altLang="en-US"/>
              <a:t>查看芯片手册</a:t>
            </a:r>
            <a:endParaRPr lang="zh-CN" altLang="en-US"/>
          </a:p>
          <a:p>
            <a:endParaRPr lang="zh-CN" altLang="en-US"/>
          </a:p>
          <a:p>
            <a:endParaRPr lang="zh-CN" altLang="en-US"/>
          </a:p>
          <a:p>
            <a:endParaRPr lang="zh-CN" altLang="en-US"/>
          </a:p>
          <a:p>
            <a:endParaRPr lang="zh-CN" altLang="en-US"/>
          </a:p>
        </p:txBody>
      </p:sp>
      <p:sp>
        <p:nvSpPr>
          <p:cNvPr id="12" name="文本框 11"/>
          <p:cNvSpPr txBox="1"/>
          <p:nvPr/>
        </p:nvSpPr>
        <p:spPr>
          <a:xfrm>
            <a:off x="203200" y="829945"/>
            <a:ext cx="8722360" cy="829945"/>
          </a:xfrm>
          <a:prstGeom prst="rect">
            <a:avLst/>
          </a:prstGeom>
          <a:noFill/>
        </p:spPr>
        <p:txBody>
          <a:bodyPr wrap="square" rtlCol="0">
            <a:spAutoFit/>
          </a:bodyPr>
          <a:p>
            <a:r>
              <a:rPr lang="zh-CN" altLang="en-US" sz="2400"/>
              <a:t>拿到一块陌生的单片机，怎么控制？</a:t>
            </a:r>
            <a:endParaRPr lang="zh-CN" altLang="en-US" sz="2400"/>
          </a:p>
          <a:p>
            <a:endParaRPr lang="zh-CN" altLang="en-US" sz="2400"/>
          </a:p>
        </p:txBody>
      </p:sp>
      <p:pic>
        <p:nvPicPr>
          <p:cNvPr id="14" name="图片 13"/>
          <p:cNvPicPr>
            <a:picLocks noChangeAspect="1"/>
          </p:cNvPicPr>
          <p:nvPr/>
        </p:nvPicPr>
        <p:blipFill>
          <a:blip r:embed="rId4"/>
          <a:stretch>
            <a:fillRect/>
          </a:stretch>
        </p:blipFill>
        <p:spPr>
          <a:xfrm>
            <a:off x="471805" y="2025015"/>
            <a:ext cx="5330825" cy="3493770"/>
          </a:xfrm>
          <a:prstGeom prst="rect">
            <a:avLst/>
          </a:prstGeom>
        </p:spPr>
      </p:pic>
      <p:sp>
        <p:nvSpPr>
          <p:cNvPr id="15" name="文本框 14"/>
          <p:cNvSpPr txBox="1"/>
          <p:nvPr/>
        </p:nvSpPr>
        <p:spPr>
          <a:xfrm>
            <a:off x="5877560" y="1886585"/>
            <a:ext cx="8722360" cy="1814830"/>
          </a:xfrm>
          <a:prstGeom prst="rect">
            <a:avLst/>
          </a:prstGeom>
          <a:noFill/>
        </p:spPr>
        <p:txBody>
          <a:bodyPr wrap="square" rtlCol="0">
            <a:spAutoFit/>
          </a:bodyPr>
          <a:p>
            <a:r>
              <a:rPr lang="zh-CN" altLang="en-US" sz="2800"/>
              <a:t>比如我要控制单片机上的</a:t>
            </a:r>
            <a:r>
              <a:rPr lang="en-US" altLang="zh-CN" sz="2800"/>
              <a:t>LED</a:t>
            </a:r>
            <a:endParaRPr lang="en-US" altLang="zh-CN" sz="2800"/>
          </a:p>
          <a:p>
            <a:r>
              <a:rPr lang="zh-CN" altLang="en-US" sz="2800"/>
              <a:t>在</a:t>
            </a:r>
            <a:r>
              <a:rPr lang="zh-CN" altLang="en-US" sz="2800">
                <a:solidFill>
                  <a:srgbClr val="FF0000"/>
                </a:solidFill>
              </a:rPr>
              <a:t>芯片手册</a:t>
            </a:r>
            <a:r>
              <a:rPr lang="zh-CN" altLang="en-US" sz="2800"/>
              <a:t>里搜索查找</a:t>
            </a:r>
            <a:r>
              <a:rPr lang="en-US" altLang="zh-CN" sz="2800"/>
              <a:t>LED</a:t>
            </a:r>
            <a:endParaRPr lang="en-US" altLang="zh-CN" sz="2800"/>
          </a:p>
          <a:p>
            <a:r>
              <a:rPr lang="zh-CN" altLang="en-US" sz="2800"/>
              <a:t>发现</a:t>
            </a:r>
            <a:r>
              <a:rPr lang="en-US" altLang="zh-CN" sz="2800"/>
              <a:t>LED</a:t>
            </a:r>
            <a:r>
              <a:rPr lang="zh-CN" altLang="en-US" sz="2800"/>
              <a:t>接到</a:t>
            </a:r>
            <a:r>
              <a:rPr lang="en-US" altLang="zh-CN" sz="2800"/>
              <a:t>PC13</a:t>
            </a:r>
            <a:r>
              <a:rPr lang="zh-CN" altLang="en-US" sz="2800"/>
              <a:t>的引脚上</a:t>
            </a:r>
            <a:endParaRPr lang="zh-CN" altLang="en-US" sz="2800"/>
          </a:p>
          <a:p>
            <a:endParaRPr lang="zh-CN" altLang="en-US" sz="2800"/>
          </a:p>
        </p:txBody>
      </p:sp>
      <p:sp>
        <p:nvSpPr>
          <p:cNvPr id="22" name="文本框 21"/>
          <p:cNvSpPr txBox="1"/>
          <p:nvPr/>
        </p:nvSpPr>
        <p:spPr>
          <a:xfrm>
            <a:off x="6003290" y="4312285"/>
            <a:ext cx="6062980" cy="1383665"/>
          </a:xfrm>
          <a:prstGeom prst="rect">
            <a:avLst/>
          </a:prstGeom>
          <a:noFill/>
        </p:spPr>
        <p:txBody>
          <a:bodyPr wrap="square" rtlCol="0">
            <a:spAutoFit/>
          </a:bodyPr>
          <a:p>
            <a:r>
              <a:rPr lang="zh-CN" altLang="en-US" sz="2800"/>
              <a:t>只需要控制</a:t>
            </a:r>
            <a:r>
              <a:rPr lang="en-US" altLang="zh-CN" sz="2800"/>
              <a:t>PC13</a:t>
            </a:r>
            <a:r>
              <a:rPr lang="zh-CN" altLang="en-US" sz="2800"/>
              <a:t>，使</a:t>
            </a:r>
            <a:r>
              <a:rPr lang="en-US" altLang="zh-CN" sz="2800"/>
              <a:t>LED</a:t>
            </a:r>
            <a:r>
              <a:rPr lang="zh-CN" altLang="en-US" sz="2800"/>
              <a:t>两边产生一定电压差即可</a:t>
            </a:r>
            <a:endParaRPr lang="zh-CN" altLang="en-US" sz="2800"/>
          </a:p>
          <a:p>
            <a:endParaRPr lang="zh-CN" altLang="en-US" sz="2800"/>
          </a:p>
        </p:txBody>
      </p:sp>
      <p:pic>
        <p:nvPicPr>
          <p:cNvPr id="3" name="图片 2"/>
          <p:cNvPicPr>
            <a:picLocks noChangeAspect="1"/>
          </p:cNvPicPr>
          <p:nvPr/>
        </p:nvPicPr>
        <p:blipFill>
          <a:blip r:embed="rId5"/>
          <a:stretch>
            <a:fillRect/>
          </a:stretch>
        </p:blipFill>
        <p:spPr>
          <a:xfrm>
            <a:off x="11066145" y="5695950"/>
            <a:ext cx="1090295" cy="98869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9" name="TextBox 1"/>
          <p:cNvSpPr txBox="1"/>
          <p:nvPr/>
        </p:nvSpPr>
        <p:spPr>
          <a:xfrm>
            <a:off x="657225" y="184150"/>
            <a:ext cx="5825490" cy="460375"/>
          </a:xfrm>
          <a:prstGeom prst="rect">
            <a:avLst/>
          </a:prstGeom>
          <a:noFill/>
        </p:spPr>
        <p:txBody>
          <a:bodyPr wrap="square" rtlCol="0">
            <a:spAutoFit/>
          </a:bodyPr>
          <a:lstStyle/>
          <a:p>
            <a:r>
              <a:rPr lang="zh-CN" altLang="en-US" sz="2400">
                <a:sym typeface="+mn-ea"/>
              </a:rPr>
              <a:t>初识外设</a:t>
            </a:r>
            <a:endParaRPr lang="zh-CN" altLang="en-US" sz="2400">
              <a:sym typeface="+mn-ea"/>
            </a:endParaRPr>
          </a:p>
        </p:txBody>
      </p: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2" name="文本框 1"/>
          <p:cNvSpPr txBox="1"/>
          <p:nvPr/>
        </p:nvSpPr>
        <p:spPr>
          <a:xfrm>
            <a:off x="5568315" y="184150"/>
            <a:ext cx="6021070" cy="820420"/>
          </a:xfrm>
          <a:prstGeom prst="rect">
            <a:avLst/>
          </a:prstGeom>
          <a:noFill/>
        </p:spPr>
        <p:txBody>
          <a:bodyPr wrap="square" rtlCol="0">
            <a:noAutofit/>
          </a:bodyPr>
          <a:p>
            <a:r>
              <a:rPr lang="en-US" altLang="zh-CN"/>
              <a:t> </a:t>
            </a:r>
            <a:r>
              <a:rPr lang="zh-CN" altLang="en-US"/>
              <a:t>控制电机转动</a:t>
            </a:r>
            <a:endParaRPr lang="zh-CN" altLang="en-US"/>
          </a:p>
        </p:txBody>
      </p:sp>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13" name="文本框 12"/>
          <p:cNvSpPr txBox="1"/>
          <p:nvPr/>
        </p:nvSpPr>
        <p:spPr>
          <a:xfrm>
            <a:off x="4363720" y="1156970"/>
            <a:ext cx="7531100" cy="1653540"/>
          </a:xfrm>
          <a:prstGeom prst="rect">
            <a:avLst/>
          </a:prstGeom>
          <a:noFill/>
        </p:spPr>
        <p:txBody>
          <a:bodyPr wrap="square" rtlCol="0">
            <a:noAutofit/>
          </a:bodyPr>
          <a:p>
            <a:pPr>
              <a:lnSpc>
                <a:spcPct val="130000"/>
              </a:lnSpc>
            </a:pPr>
            <a:r>
              <a:rPr lang="zh-CN" altLang="en-US" sz="2400"/>
              <a:t>驱动电机为什么需要额外使用</a:t>
            </a:r>
            <a:r>
              <a:rPr lang="en-US" altLang="zh-CN" sz="2400"/>
              <a:t>l298n</a:t>
            </a:r>
            <a:r>
              <a:rPr lang="zh-CN" altLang="en-US" sz="2400"/>
              <a:t>这样的驱动模块？</a:t>
            </a:r>
            <a:endParaRPr lang="zh-CN" altLang="en-US" sz="2400"/>
          </a:p>
          <a:p>
            <a:pPr>
              <a:lnSpc>
                <a:spcPct val="130000"/>
              </a:lnSpc>
            </a:pPr>
            <a:r>
              <a:rPr lang="zh-CN" altLang="en-US" sz="2400"/>
              <a:t>为什么不直接用单片机的引脚接在马达上使其转动？</a:t>
            </a:r>
            <a:endParaRPr lang="zh-CN" altLang="en-US" sz="2400"/>
          </a:p>
          <a:p>
            <a:pPr>
              <a:lnSpc>
                <a:spcPct val="130000"/>
              </a:lnSpc>
            </a:pPr>
            <a:r>
              <a:rPr lang="zh-CN" altLang="en-US" sz="2400"/>
              <a:t>如何控制电机转速？</a:t>
            </a:r>
            <a:endParaRPr lang="zh-CN" altLang="en-US" sz="2400"/>
          </a:p>
          <a:p>
            <a:pPr>
              <a:lnSpc>
                <a:spcPct val="130000"/>
              </a:lnSpc>
            </a:pPr>
            <a:endParaRPr lang="zh-CN" altLang="en-US" sz="2400"/>
          </a:p>
          <a:p>
            <a:endParaRPr lang="zh-CN" altLang="en-US" sz="2400"/>
          </a:p>
        </p:txBody>
      </p:sp>
      <p:sp>
        <p:nvSpPr>
          <p:cNvPr id="14" name="文本框 13"/>
          <p:cNvSpPr txBox="1"/>
          <p:nvPr/>
        </p:nvSpPr>
        <p:spPr>
          <a:xfrm>
            <a:off x="6150610" y="4754880"/>
            <a:ext cx="4857115" cy="1943735"/>
          </a:xfrm>
          <a:prstGeom prst="rect">
            <a:avLst/>
          </a:prstGeom>
          <a:noFill/>
        </p:spPr>
        <p:txBody>
          <a:bodyPr wrap="square" rtlCol="0">
            <a:noAutofit/>
          </a:bodyPr>
          <a:p>
            <a:pPr>
              <a:lnSpc>
                <a:spcPct val="120000"/>
              </a:lnSpc>
            </a:pPr>
            <a:r>
              <a:rPr lang="zh-CN" altLang="en-US" sz="2400"/>
              <a:t>通俗点</a:t>
            </a:r>
            <a:endParaRPr lang="zh-CN" altLang="en-US" sz="2400"/>
          </a:p>
          <a:p>
            <a:pPr>
              <a:lnSpc>
                <a:spcPct val="120000"/>
              </a:lnSpc>
            </a:pPr>
            <a:r>
              <a:rPr lang="zh-CN" altLang="en-US" sz="2400"/>
              <a:t>一个高电平，一个低电平</a:t>
            </a:r>
            <a:endParaRPr lang="zh-CN" altLang="en-US" sz="2400"/>
          </a:p>
          <a:p>
            <a:pPr>
              <a:lnSpc>
                <a:spcPct val="120000"/>
              </a:lnSpc>
            </a:pPr>
            <a:r>
              <a:rPr lang="zh-CN" altLang="en-US" sz="2400"/>
              <a:t>电机就能转动了</a:t>
            </a:r>
            <a:endParaRPr lang="zh-CN" altLang="en-US" sz="2800"/>
          </a:p>
          <a:p>
            <a:endParaRPr lang="zh-CN" altLang="en-US" sz="2800"/>
          </a:p>
        </p:txBody>
      </p:sp>
      <p:pic>
        <p:nvPicPr>
          <p:cNvPr id="3" name="图片 2"/>
          <p:cNvPicPr>
            <a:picLocks noChangeAspect="1"/>
          </p:cNvPicPr>
          <p:nvPr/>
        </p:nvPicPr>
        <p:blipFill>
          <a:blip r:embed="rId4"/>
          <a:stretch>
            <a:fillRect/>
          </a:stretch>
        </p:blipFill>
        <p:spPr>
          <a:xfrm>
            <a:off x="180340" y="4344035"/>
            <a:ext cx="5139690" cy="1997710"/>
          </a:xfrm>
          <a:prstGeom prst="rect">
            <a:avLst/>
          </a:prstGeom>
        </p:spPr>
      </p:pic>
      <p:pic>
        <p:nvPicPr>
          <p:cNvPr id="4" name="图片 3"/>
          <p:cNvPicPr>
            <a:picLocks noChangeAspect="1"/>
          </p:cNvPicPr>
          <p:nvPr/>
        </p:nvPicPr>
        <p:blipFill>
          <a:blip r:embed="rId5"/>
          <a:stretch>
            <a:fillRect/>
          </a:stretch>
        </p:blipFill>
        <p:spPr>
          <a:xfrm>
            <a:off x="471805" y="901700"/>
            <a:ext cx="2995295" cy="2995295"/>
          </a:xfrm>
          <a:prstGeom prst="rect">
            <a:avLst/>
          </a:prstGeom>
        </p:spPr>
      </p:pic>
      <p:pic>
        <p:nvPicPr>
          <p:cNvPr id="6" name="图片 5"/>
          <p:cNvPicPr>
            <a:picLocks noChangeAspect="1"/>
          </p:cNvPicPr>
          <p:nvPr/>
        </p:nvPicPr>
        <p:blipFill>
          <a:blip r:embed="rId6"/>
          <a:stretch>
            <a:fillRect/>
          </a:stretch>
        </p:blipFill>
        <p:spPr>
          <a:xfrm>
            <a:off x="5320030" y="2810510"/>
            <a:ext cx="6675755" cy="2030730"/>
          </a:xfrm>
          <a:prstGeom prst="rect">
            <a:avLst/>
          </a:prstGeom>
        </p:spPr>
      </p:pic>
      <p:pic>
        <p:nvPicPr>
          <p:cNvPr id="8" name="图片 7"/>
          <p:cNvPicPr>
            <a:picLocks noChangeAspect="1"/>
          </p:cNvPicPr>
          <p:nvPr/>
        </p:nvPicPr>
        <p:blipFill>
          <a:blip r:embed="rId7"/>
          <a:stretch>
            <a:fillRect/>
          </a:stretch>
        </p:blipFill>
        <p:spPr>
          <a:xfrm>
            <a:off x="11083925" y="5869305"/>
            <a:ext cx="1090295" cy="98869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7" name="图片 16" descr="学院照片"/>
          <p:cNvPicPr>
            <a:picLocks noChangeAspect="1"/>
          </p:cNvPicPr>
          <p:nvPr/>
        </p:nvPicPr>
        <p:blipFill>
          <a:blip r:embed="rId1">
            <a:alphaModFix amt="10000"/>
            <a:grayscl/>
          </a:blip>
          <a:stretch>
            <a:fillRect/>
          </a:stretch>
        </p:blipFill>
        <p:spPr>
          <a:xfrm>
            <a:off x="-17780" y="-6985"/>
            <a:ext cx="12192000" cy="6871335"/>
          </a:xfrm>
          <a:prstGeom prst="rect">
            <a:avLst/>
          </a:prstGeom>
        </p:spPr>
      </p:pic>
      <p:cxnSp>
        <p:nvCxnSpPr>
          <p:cNvPr id="49" name="直接连接符 48"/>
          <p:cNvCxnSpPr/>
          <p:nvPr>
            <p:custDataLst>
              <p:tags r:id="rId2"/>
            </p:custDataLst>
          </p:nvPr>
        </p:nvCxnSpPr>
        <p:spPr>
          <a:xfrm flipV="1">
            <a:off x="-35560" y="701720"/>
            <a:ext cx="12227560" cy="35571"/>
          </a:xfrm>
          <a:prstGeom prst="line">
            <a:avLst/>
          </a:prstGeom>
          <a:ln w="3175">
            <a:solidFill>
              <a:schemeClr val="bg1">
                <a:lumMod val="85000"/>
                <a:alpha val="8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71805" y="240883"/>
            <a:ext cx="72000" cy="3263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资源 3@3x"/>
          <p:cNvPicPr>
            <a:picLocks noChangeAspect="1"/>
          </p:cNvPicPr>
          <p:nvPr/>
        </p:nvPicPr>
        <p:blipFill>
          <a:blip r:embed="rId3"/>
          <a:stretch>
            <a:fillRect/>
          </a:stretch>
        </p:blipFill>
        <p:spPr>
          <a:xfrm>
            <a:off x="9669145" y="184150"/>
            <a:ext cx="2326640" cy="439420"/>
          </a:xfrm>
          <a:prstGeom prst="rect">
            <a:avLst/>
          </a:prstGeom>
        </p:spPr>
      </p:pic>
      <p:sp>
        <p:nvSpPr>
          <p:cNvPr id="7" name="文本框 6"/>
          <p:cNvSpPr txBox="1"/>
          <p:nvPr/>
        </p:nvSpPr>
        <p:spPr>
          <a:xfrm>
            <a:off x="6011545" y="2196465"/>
            <a:ext cx="5984240" cy="979805"/>
          </a:xfrm>
          <a:prstGeom prst="rect">
            <a:avLst/>
          </a:prstGeom>
          <a:noFill/>
        </p:spPr>
        <p:txBody>
          <a:bodyPr wrap="square" rtlCol="0">
            <a:noAutofit/>
          </a:bodyPr>
          <a:p>
            <a:pPr>
              <a:lnSpc>
                <a:spcPct val="130000"/>
              </a:lnSpc>
            </a:pPr>
            <a:endParaRPr lang="zh-CN" altLang="en-US" sz="2800"/>
          </a:p>
          <a:p>
            <a:pPr>
              <a:lnSpc>
                <a:spcPct val="130000"/>
              </a:lnSpc>
            </a:pPr>
            <a:endParaRPr lang="zh-CN" altLang="en-US" sz="2800"/>
          </a:p>
        </p:txBody>
      </p:sp>
      <p:sp>
        <p:nvSpPr>
          <p:cNvPr id="9" name="Text 0"/>
          <p:cNvSpPr/>
          <p:nvPr/>
        </p:nvSpPr>
        <p:spPr>
          <a:xfrm>
            <a:off x="793790" y="1221581"/>
            <a:ext cx="5670590" cy="708779"/>
          </a:xfrm>
          <a:prstGeom prst="rect">
            <a:avLst/>
          </a:prstGeom>
          <a:noFill/>
        </p:spPr>
        <p:txBody>
          <a:bodyPr wrap="none" lIns="0" tIns="0" rIns="0" bIns="0" rtlCol="0" anchor="t"/>
          <a:p>
            <a:pPr marL="0" indent="0">
              <a:lnSpc>
                <a:spcPts val="5550"/>
              </a:lnSpc>
              <a:buNone/>
            </a:pPr>
            <a:endParaRPr lang="en-US" sz="4450" dirty="0"/>
          </a:p>
        </p:txBody>
      </p:sp>
      <p:sp>
        <p:nvSpPr>
          <p:cNvPr id="31" name="文本框 30"/>
          <p:cNvSpPr txBox="1"/>
          <p:nvPr/>
        </p:nvSpPr>
        <p:spPr>
          <a:xfrm>
            <a:off x="651510" y="118110"/>
            <a:ext cx="4064000" cy="583565"/>
          </a:xfrm>
          <a:prstGeom prst="rect">
            <a:avLst/>
          </a:prstGeom>
          <a:noFill/>
        </p:spPr>
        <p:txBody>
          <a:bodyPr wrap="square" rtlCol="0">
            <a:spAutoFit/>
          </a:bodyPr>
          <a:p>
            <a:r>
              <a:rPr lang="en-US" altLang="zh-CN" sz="3200">
                <a:sym typeface="+mn-ea"/>
              </a:rPr>
              <a:t>PWM</a:t>
            </a:r>
            <a:r>
              <a:rPr lang="zh-CN" altLang="en-US" sz="3200">
                <a:sym typeface="+mn-ea"/>
              </a:rPr>
              <a:t>讲解</a:t>
            </a:r>
            <a:endParaRPr lang="zh-CN" altLang="en-US" sz="3200">
              <a:sym typeface="+mn-ea"/>
            </a:endParaRPr>
          </a:p>
        </p:txBody>
      </p:sp>
      <p:sp>
        <p:nvSpPr>
          <p:cNvPr id="4" name="文本框 3"/>
          <p:cNvSpPr txBox="1"/>
          <p:nvPr/>
        </p:nvSpPr>
        <p:spPr>
          <a:xfrm>
            <a:off x="316230" y="815340"/>
            <a:ext cx="5017135" cy="5694680"/>
          </a:xfrm>
          <a:prstGeom prst="rect">
            <a:avLst/>
          </a:prstGeom>
          <a:noFill/>
        </p:spPr>
        <p:txBody>
          <a:bodyPr wrap="square" rtlCol="0">
            <a:noAutofit/>
          </a:bodyPr>
          <a:p>
            <a:r>
              <a:rPr lang="en-US" altLang="zh-CN" sz="3200"/>
              <a:t>1.</a:t>
            </a:r>
            <a:r>
              <a:rPr lang="zh-CN" altLang="en-US" sz="3200"/>
              <a:t>脉冲周期（T）：PWM信号的一个完整周期，通常以秒为单位。</a:t>
            </a:r>
            <a:endParaRPr lang="zh-CN" altLang="en-US" sz="3200"/>
          </a:p>
          <a:p>
            <a:r>
              <a:rPr lang="en-US" altLang="zh-CN" sz="3200"/>
              <a:t>2.</a:t>
            </a:r>
            <a:r>
              <a:rPr lang="zh-CN" altLang="en-US" sz="3200"/>
              <a:t>脉冲宽度（ton）：在每个周期内，脉冲处于高电平状态的时间。</a:t>
            </a:r>
            <a:endParaRPr lang="zh-CN" altLang="en-US" sz="3200"/>
          </a:p>
          <a:p>
            <a:r>
              <a:rPr lang="en-US" altLang="zh-CN" sz="3200"/>
              <a:t>3.</a:t>
            </a:r>
            <a:r>
              <a:rPr lang="zh-CN" altLang="en-US" sz="3200"/>
              <a:t>占空比（Duty Cycle）：脉冲宽度与周期的比值，通常以百分比表示。例如，占空比为50%意味着在一个周期内，脉冲的高电平时间与低电平时间相等。</a:t>
            </a:r>
            <a:endParaRPr lang="zh-CN" altLang="en-US" sz="3200"/>
          </a:p>
        </p:txBody>
      </p:sp>
      <p:pic>
        <p:nvPicPr>
          <p:cNvPr id="6" name="图片 5"/>
          <p:cNvPicPr>
            <a:picLocks noChangeAspect="1"/>
          </p:cNvPicPr>
          <p:nvPr/>
        </p:nvPicPr>
        <p:blipFill>
          <a:blip r:embed="rId4"/>
          <a:stretch>
            <a:fillRect/>
          </a:stretch>
        </p:blipFill>
        <p:spPr>
          <a:xfrm>
            <a:off x="5236210" y="1335405"/>
            <a:ext cx="6819900" cy="5010150"/>
          </a:xfrm>
          <a:prstGeom prst="rect">
            <a:avLst/>
          </a:prstGeom>
        </p:spPr>
      </p:pic>
      <p:pic>
        <p:nvPicPr>
          <p:cNvPr id="8" name="图片 7"/>
          <p:cNvPicPr>
            <a:picLocks noChangeAspect="1"/>
          </p:cNvPicPr>
          <p:nvPr/>
        </p:nvPicPr>
        <p:blipFill>
          <a:blip r:embed="rId5"/>
          <a:stretch>
            <a:fillRect/>
          </a:stretch>
        </p:blipFill>
        <p:spPr>
          <a:xfrm>
            <a:off x="8458835" y="-6985"/>
            <a:ext cx="1090295" cy="988695"/>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124.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25.xml><?xml version="1.0" encoding="utf-8"?>
<p:tagLst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126.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27.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28.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29.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1.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2.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3.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4.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5.xml><?xml version="1.0" encoding="utf-8"?>
<p:tagLst xmlns:p="http://schemas.openxmlformats.org/presentationml/2006/main">
  <p:tag name="KSO_WM_UNIT_LINE_FORE_SCHEMECOLOR_INDEX_BRIGHTNESS" val="-0.1"/>
  <p:tag name="KSO_WM_UNIT_LINE_FORE_SCHEMECOLOR_INDEX" val="16"/>
  <p:tag name="KSO_WM_UNIT_LINE_FILL_TYPE" val="2"/>
</p:tagLst>
</file>

<file path=ppt/tags/tag136.xml><?xml version="1.0" encoding="utf-8"?>
<p:tagLst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gs>
            <a:gs pos="100000">
              <a:schemeClr val="phClr">
                <a:lumMod val="85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
      <a:dk1>
        <a:srgbClr val="000000"/>
      </a:dk1>
      <a:lt1>
        <a:srgbClr val="FFFFFF"/>
      </a:lt1>
      <a:dk2>
        <a:srgbClr val="0F1423"/>
      </a:dk2>
      <a:lt2>
        <a:srgbClr val="FFFFFF"/>
      </a:lt2>
      <a:accent1>
        <a:srgbClr val="6B2886"/>
      </a:accent1>
      <a:accent2>
        <a:srgbClr val="DFE3F1"/>
      </a:accent2>
      <a:accent3>
        <a:srgbClr val="71299F"/>
      </a:accent3>
      <a:accent4>
        <a:srgbClr val="FFBA55"/>
      </a:accent4>
      <a:accent5>
        <a:srgbClr val="F18870"/>
      </a:accent5>
      <a:accent6>
        <a:srgbClr val="EC5F74"/>
      </a:accent6>
      <a:hlink>
        <a:srgbClr val="7030A0"/>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gs>
            <a:gs pos="100000">
              <a:schemeClr val="phClr">
                <a:lumMod val="85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1639</Words>
  <Application>WPS 演示</Application>
  <PresentationFormat>宽屏</PresentationFormat>
  <Paragraphs>176</Paragraphs>
  <Slides>14</Slides>
  <Notes>7</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14</vt:i4>
      </vt:variant>
    </vt:vector>
  </HeadingPairs>
  <TitlesOfParts>
    <vt:vector size="24" baseType="lpstr">
      <vt:lpstr>Arial</vt:lpstr>
      <vt:lpstr>宋体</vt:lpstr>
      <vt:lpstr>Wingdings</vt:lpstr>
      <vt:lpstr>Wingdings</vt:lpstr>
      <vt:lpstr>微软雅黑</vt:lpstr>
      <vt:lpstr>Times New Roman</vt:lpstr>
      <vt:lpstr>Arial Unicode MS</vt:lpstr>
      <vt:lpstr>Calibri</vt:lpstr>
      <vt:lpstr>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神也怕日落</cp:lastModifiedBy>
  <cp:revision>273</cp:revision>
  <dcterms:created xsi:type="dcterms:W3CDTF">2019-06-19T02:08:00Z</dcterms:created>
  <dcterms:modified xsi:type="dcterms:W3CDTF">2025-10-01T09:35:29Z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2052-12.1.0.22529</vt:lpwstr>
  </property>
  <property fmtid="{D5CDD505-2E9C-101B-9397-08002B2CF9AE}" pid="3" name="ICV">
    <vt:lpwstr>A3F461528B2F4A50975FE761F97F4782_13</vt:lpwstr>
  </property>
</Properties>
</file>